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1" r:id="rId3"/>
    <p:sldId id="260" r:id="rId4"/>
    <p:sldId id="276" r:id="rId5"/>
    <p:sldId id="301" r:id="rId6"/>
    <p:sldId id="303" r:id="rId7"/>
    <p:sldId id="304" r:id="rId8"/>
    <p:sldId id="302" r:id="rId9"/>
    <p:sldId id="292" r:id="rId10"/>
    <p:sldId id="305" r:id="rId11"/>
    <p:sldId id="306" r:id="rId12"/>
    <p:sldId id="293" r:id="rId13"/>
    <p:sldId id="294" r:id="rId14"/>
    <p:sldId id="295" r:id="rId15"/>
    <p:sldId id="296" r:id="rId16"/>
    <p:sldId id="309" r:id="rId17"/>
    <p:sldId id="297" r:id="rId18"/>
    <p:sldId id="299" r:id="rId19"/>
    <p:sldId id="300" r:id="rId20"/>
    <p:sldId id="308" r:id="rId21"/>
    <p:sldId id="307" r:id="rId22"/>
  </p:sldIdLst>
  <p:sldSz cx="9144000" cy="5143500" type="screen16x9"/>
  <p:notesSz cx="6858000" cy="9144000"/>
  <p:embeddedFontLst>
    <p:embeddedFont>
      <p:font typeface="Palanquin Dark" panose="020B0604020202020204" charset="0"/>
      <p:regular r:id="rId25"/>
      <p:bold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Black" panose="00000A00000000000000" pitchFamily="2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F6493E-6D86-44A1-AC04-76E72D20017A}">
  <a:tblStyle styleId="{6AF6493E-6D86-44A1-AC04-76E72D2001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A48A95-564C-65B2-EF5D-D294B39560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8BC09-E06E-08C5-25DD-0F9D082A99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02E15-ABEA-4245-A047-C895A9021FDF}" type="datetimeFigureOut">
              <a:rPr lang="LID4096" smtClean="0"/>
              <a:t>02/04/2025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ECEFE-36CE-BC00-DDE9-18A52FA053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B7043-0B6E-0763-C3A3-67143B44C9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5B0CC-5A48-42AD-8324-04495A4BF42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3488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615db37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615db37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BC9AA86A-9829-AAAC-884C-B89096CEA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69d1f79ca_0_0:notes">
            <a:extLst>
              <a:ext uri="{FF2B5EF4-FFF2-40B4-BE49-F238E27FC236}">
                <a16:creationId xmlns:a16="http://schemas.microsoft.com/office/drawing/2014/main" id="{7BF90440-6424-340D-5231-FF99124BD2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69d1f79ca_0_0:notes">
            <a:extLst>
              <a:ext uri="{FF2B5EF4-FFF2-40B4-BE49-F238E27FC236}">
                <a16:creationId xmlns:a16="http://schemas.microsoft.com/office/drawing/2014/main" id="{C38989CD-9C7E-C9FD-D4EC-B139AE91E9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380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FC7092FA-3F35-571A-2876-B5BA9706F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69d1f79ca_0_0:notes">
            <a:extLst>
              <a:ext uri="{FF2B5EF4-FFF2-40B4-BE49-F238E27FC236}">
                <a16:creationId xmlns:a16="http://schemas.microsoft.com/office/drawing/2014/main" id="{686F02C4-4B61-4CB0-9F6D-61F52BE96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69d1f79ca_0_0:notes">
            <a:extLst>
              <a:ext uri="{FF2B5EF4-FFF2-40B4-BE49-F238E27FC236}">
                <a16:creationId xmlns:a16="http://schemas.microsoft.com/office/drawing/2014/main" id="{27E724C0-5CB5-2F10-8232-3666C7E47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69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7b22055e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77b22055e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1e69d1f79ca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1e69d1f79ca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12C357AF-B674-9C92-5D9B-7044F8C8C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69d1f79ca_0_0:notes">
            <a:extLst>
              <a:ext uri="{FF2B5EF4-FFF2-40B4-BE49-F238E27FC236}">
                <a16:creationId xmlns:a16="http://schemas.microsoft.com/office/drawing/2014/main" id="{C0CE3D7B-F8D0-B35E-2A6A-3C983FD95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69d1f79ca_0_0:notes">
            <a:extLst>
              <a:ext uri="{FF2B5EF4-FFF2-40B4-BE49-F238E27FC236}">
                <a16:creationId xmlns:a16="http://schemas.microsoft.com/office/drawing/2014/main" id="{C397EAA6-4378-08F0-3BE5-E29EE3B7B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0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1C27749D-9FC1-EBE2-8D00-02F9855B9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69d1f79ca_0_0:notes">
            <a:extLst>
              <a:ext uri="{FF2B5EF4-FFF2-40B4-BE49-F238E27FC236}">
                <a16:creationId xmlns:a16="http://schemas.microsoft.com/office/drawing/2014/main" id="{00C0145A-C88D-9A4A-7D72-2B390F4014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69d1f79ca_0_0:notes">
            <a:extLst>
              <a:ext uri="{FF2B5EF4-FFF2-40B4-BE49-F238E27FC236}">
                <a16:creationId xmlns:a16="http://schemas.microsoft.com/office/drawing/2014/main" id="{ACBA4631-9976-11FF-646D-B62417ED24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929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3B6A60C8-C544-2EFD-56F6-AD4331673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69d1f79ca_0_0:notes">
            <a:extLst>
              <a:ext uri="{FF2B5EF4-FFF2-40B4-BE49-F238E27FC236}">
                <a16:creationId xmlns:a16="http://schemas.microsoft.com/office/drawing/2014/main" id="{00A9660F-0DD0-1C64-97E7-CEDD707AA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69d1f79ca_0_0:notes">
            <a:extLst>
              <a:ext uri="{FF2B5EF4-FFF2-40B4-BE49-F238E27FC236}">
                <a16:creationId xmlns:a16="http://schemas.microsoft.com/office/drawing/2014/main" id="{9C099EF7-ECD0-14BA-F2F0-8AD39001B9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452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>
          <a:extLst>
            <a:ext uri="{FF2B5EF4-FFF2-40B4-BE49-F238E27FC236}">
              <a16:creationId xmlns:a16="http://schemas.microsoft.com/office/drawing/2014/main" id="{4E51D420-2915-07C3-E8F7-0D547BE3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1e69d1f79ca_0_863:notes">
            <a:extLst>
              <a:ext uri="{FF2B5EF4-FFF2-40B4-BE49-F238E27FC236}">
                <a16:creationId xmlns:a16="http://schemas.microsoft.com/office/drawing/2014/main" id="{6CBA6A36-D51B-6D5E-4B98-B07DBE5A82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1e69d1f79ca_0_863:notes">
            <a:extLst>
              <a:ext uri="{FF2B5EF4-FFF2-40B4-BE49-F238E27FC236}">
                <a16:creationId xmlns:a16="http://schemas.microsoft.com/office/drawing/2014/main" id="{17BA554F-E350-A5DA-11D9-B8A9FFA8E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281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BC9AA86A-9829-AAAC-884C-B89096CEA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69d1f79ca_0_0:notes">
            <a:extLst>
              <a:ext uri="{FF2B5EF4-FFF2-40B4-BE49-F238E27FC236}">
                <a16:creationId xmlns:a16="http://schemas.microsoft.com/office/drawing/2014/main" id="{7BF90440-6424-340D-5231-FF99124BD2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69d1f79ca_0_0:notes">
            <a:extLst>
              <a:ext uri="{FF2B5EF4-FFF2-40B4-BE49-F238E27FC236}">
                <a16:creationId xmlns:a16="http://schemas.microsoft.com/office/drawing/2014/main" id="{C38989CD-9C7E-C9FD-D4EC-B139AE91E9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9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36175" y="662150"/>
            <a:ext cx="4494600" cy="23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68575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47403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 b="1"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>
            <a:off x="-2329162" y="-2117922"/>
            <a:ext cx="13857246" cy="9365219"/>
            <a:chOff x="-2329162" y="-2117922"/>
            <a:chExt cx="13857246" cy="9365219"/>
          </a:xfrm>
        </p:grpSpPr>
        <p:sp>
          <p:nvSpPr>
            <p:cNvPr id="65" name="Google Shape;65;p13"/>
            <p:cNvSpPr/>
            <p:nvPr/>
          </p:nvSpPr>
          <p:spPr>
            <a:xfrm rot="5779024">
              <a:off x="7811280" y="-1430840"/>
              <a:ext cx="4039660" cy="2967480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4073489">
              <a:off x="-2214151" y="3333524"/>
              <a:ext cx="4039961" cy="2967701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70" name="Google Shape;70;p14"/>
          <p:cNvGrpSpPr/>
          <p:nvPr/>
        </p:nvGrpSpPr>
        <p:grpSpPr>
          <a:xfrm>
            <a:off x="-2938880" y="-466402"/>
            <a:ext cx="14756839" cy="7578150"/>
            <a:chOff x="-2938880" y="-466402"/>
            <a:chExt cx="14756839" cy="7578150"/>
          </a:xfrm>
        </p:grpSpPr>
        <p:sp>
          <p:nvSpPr>
            <p:cNvPr id="71" name="Google Shape;71;p14"/>
            <p:cNvSpPr/>
            <p:nvPr/>
          </p:nvSpPr>
          <p:spPr>
            <a:xfrm rot="5779024">
              <a:off x="8101155" y="3457185"/>
              <a:ext cx="4039660" cy="2967480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6705273">
              <a:off x="-2832018" y="475863"/>
              <a:ext cx="4040115" cy="2967815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-3196334" y="-1740756"/>
            <a:ext cx="15460242" cy="7074590"/>
            <a:chOff x="-3196334" y="-1740756"/>
            <a:chExt cx="15460242" cy="7074590"/>
          </a:xfrm>
        </p:grpSpPr>
        <p:sp>
          <p:nvSpPr>
            <p:cNvPr id="22" name="Google Shape;22;p4"/>
            <p:cNvSpPr/>
            <p:nvPr/>
          </p:nvSpPr>
          <p:spPr>
            <a:xfrm>
              <a:off x="8224166" y="-1740756"/>
              <a:ext cx="4039742" cy="2967540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-3196334" y="2366294"/>
              <a:ext cx="4039742" cy="2967540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-7770059">
            <a:off x="7450550" y="-139777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9" name="Google Shape;39;p7"/>
          <p:cNvGrpSpPr/>
          <p:nvPr/>
        </p:nvGrpSpPr>
        <p:grpSpPr>
          <a:xfrm>
            <a:off x="-1355539" y="-1959518"/>
            <a:ext cx="12700928" cy="10498023"/>
            <a:chOff x="-1355539" y="-1959518"/>
            <a:chExt cx="12700928" cy="10498023"/>
          </a:xfrm>
        </p:grpSpPr>
        <p:sp>
          <p:nvSpPr>
            <p:cNvPr id="40" name="Google Shape;40;p7"/>
            <p:cNvSpPr/>
            <p:nvPr/>
          </p:nvSpPr>
          <p:spPr>
            <a:xfrm rot="-1099162">
              <a:off x="5134470" y="3563817"/>
              <a:ext cx="5697542" cy="4185338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 rot="-10443068">
              <a:off x="-1212618" y="-1758140"/>
              <a:ext cx="4040298" cy="296794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9" name="Google Shape;49;p9"/>
          <p:cNvGrpSpPr/>
          <p:nvPr/>
        </p:nvGrpSpPr>
        <p:grpSpPr>
          <a:xfrm>
            <a:off x="-2098739" y="-2054044"/>
            <a:ext cx="13500989" cy="9856129"/>
            <a:chOff x="-2098739" y="-2054044"/>
            <a:chExt cx="13500989" cy="9856129"/>
          </a:xfrm>
        </p:grpSpPr>
        <p:sp>
          <p:nvSpPr>
            <p:cNvPr id="50" name="Google Shape;50;p9"/>
            <p:cNvSpPr/>
            <p:nvPr/>
          </p:nvSpPr>
          <p:spPr>
            <a:xfrm rot="1956016" flipH="1">
              <a:off x="-1420073" y="2411499"/>
              <a:ext cx="5697651" cy="4185418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8978585" flipH="1">
              <a:off x="6889116" y="-1236583"/>
              <a:ext cx="4040147" cy="2967838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-2467215" flipH="1">
            <a:off x="6908727" y="3120633"/>
            <a:ext cx="4039721" cy="296752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0.png"/><Relationship Id="rId5" Type="http://schemas.microsoft.com/office/2007/relationships/hdphoto" Target="../media/hdphoto13.wdp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4.mp4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3.xml"/><Relationship Id="rId7" Type="http://schemas.microsoft.com/office/2007/relationships/hdphoto" Target="../media/hdphoto4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11" Type="http://schemas.microsoft.com/office/2007/relationships/hdphoto" Target="../media/hdphoto9.wdp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microsoft.com/office/2007/relationships/hdphoto" Target="../media/hdphoto6.wdp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950186" y="780217"/>
            <a:ext cx="4691539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Assembly4">
            <a:hlinkClick r:id="" action="ppaction://media"/>
            <a:extLst>
              <a:ext uri="{FF2B5EF4-FFF2-40B4-BE49-F238E27FC236}">
                <a16:creationId xmlns:a16="http://schemas.microsoft.com/office/drawing/2014/main" id="{D912E1C2-7AF7-4FF2-FFF4-DB6B998DB7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20000" contrast="40000"/>
          </a:blip>
          <a:srcRect l="11664" b="9949"/>
          <a:stretch/>
        </p:blipFill>
        <p:spPr>
          <a:xfrm>
            <a:off x="7063131" y="-344177"/>
            <a:ext cx="2205934" cy="2248787"/>
          </a:xfrm>
          <a:prstGeom prst="flowChartConnector">
            <a:avLst/>
          </a:prstGeom>
        </p:spPr>
      </p:pic>
      <p:sp>
        <p:nvSpPr>
          <p:cNvPr id="84" name="Google Shape;84;p17"/>
          <p:cNvSpPr/>
          <p:nvPr/>
        </p:nvSpPr>
        <p:spPr>
          <a:xfrm rot="-2240934" flipH="1">
            <a:off x="-501188" y="1316255"/>
            <a:ext cx="4039656" cy="296747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Picture 223" descr="A close up of a ball&#10;&#10;Description automatically generated">
            <a:extLst>
              <a:ext uri="{FF2B5EF4-FFF2-40B4-BE49-F238E27FC236}">
                <a16:creationId xmlns:a16="http://schemas.microsoft.com/office/drawing/2014/main" id="{DEE7F44C-6101-7DC4-D1F5-C0871661000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rcRect l="20109" t="34734" r="8988" b="35209"/>
          <a:stretch/>
        </p:blipFill>
        <p:spPr>
          <a:xfrm>
            <a:off x="1427818" y="3788303"/>
            <a:ext cx="1006549" cy="971980"/>
          </a:xfrm>
          <a:prstGeom prst="rect">
            <a:avLst/>
          </a:prstGeom>
        </p:spPr>
      </p:pic>
      <p:sp>
        <p:nvSpPr>
          <p:cNvPr id="85" name="Google Shape;85;p17"/>
          <p:cNvSpPr/>
          <p:nvPr/>
        </p:nvSpPr>
        <p:spPr>
          <a:xfrm flipH="1">
            <a:off x="347215" y="4785516"/>
            <a:ext cx="4312894" cy="363837"/>
          </a:xfrm>
          <a:custGeom>
            <a:avLst/>
            <a:gdLst/>
            <a:ahLst/>
            <a:cxnLst/>
            <a:rect l="l" t="t" r="r" b="b"/>
            <a:pathLst>
              <a:path w="161683" h="9441" extrusionOk="0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close up of a ball&#10;&#10;Description automatically generated">
            <a:extLst>
              <a:ext uri="{FF2B5EF4-FFF2-40B4-BE49-F238E27FC236}">
                <a16:creationId xmlns:a16="http://schemas.microsoft.com/office/drawing/2014/main" id="{BDA118AE-3D4C-874B-1021-7414C4EEA7C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rcRect l="20109" t="34734" r="8988" b="35209"/>
          <a:stretch/>
        </p:blipFill>
        <p:spPr>
          <a:xfrm>
            <a:off x="2246483" y="3881369"/>
            <a:ext cx="1006549" cy="971980"/>
          </a:xfrm>
          <a:prstGeom prst="rect">
            <a:avLst/>
          </a:prstGeom>
        </p:spPr>
      </p:pic>
      <p:pic>
        <p:nvPicPr>
          <p:cNvPr id="7" name="Picture 6" descr="A close up of a ball&#10;&#10;Description automatically generated">
            <a:extLst>
              <a:ext uri="{FF2B5EF4-FFF2-40B4-BE49-F238E27FC236}">
                <a16:creationId xmlns:a16="http://schemas.microsoft.com/office/drawing/2014/main" id="{10FCF526-0C8F-9B2C-063F-FDC87F93127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rcRect l="20109" t="34734" r="8988" b="35209"/>
          <a:stretch/>
        </p:blipFill>
        <p:spPr>
          <a:xfrm>
            <a:off x="1655393" y="1828013"/>
            <a:ext cx="1006549" cy="97198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ctrTitle"/>
          </p:nvPr>
        </p:nvSpPr>
        <p:spPr>
          <a:xfrm>
            <a:off x="849714" y="364454"/>
            <a:ext cx="6883165" cy="848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SPHERO</a:t>
            </a:r>
            <a:r>
              <a:rPr lang="en" sz="5000" b="0" dirty="0">
                <a:solidFill>
                  <a:schemeClr val="tx1"/>
                </a:solidFill>
                <a:latin typeface="Poppins Black"/>
                <a:ea typeface="Poppins Black"/>
                <a:cs typeface="Poppins Black"/>
                <a:sym typeface="Poppins Black"/>
              </a:rPr>
              <a:t> BOT </a:t>
            </a:r>
            <a:r>
              <a:rPr lang="en" sz="5000" b="0" dirty="0">
                <a:latin typeface="Poppins Black"/>
                <a:ea typeface="Poppins Black"/>
                <a:cs typeface="Poppins Black"/>
                <a:sym typeface="Poppins Black"/>
              </a:rPr>
              <a:t>– MSRR</a:t>
            </a:r>
            <a:endParaRPr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" name="Picture 2" descr="A close up of a ball&#10;&#10;Description automatically generated">
            <a:extLst>
              <a:ext uri="{FF2B5EF4-FFF2-40B4-BE49-F238E27FC236}">
                <a16:creationId xmlns:a16="http://schemas.microsoft.com/office/drawing/2014/main" id="{F2E0053E-1BD2-4D19-5EAF-3BAAAA023E4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rcRect l="20109" t="34734" r="8988" b="35209"/>
          <a:stretch/>
        </p:blipFill>
        <p:spPr>
          <a:xfrm>
            <a:off x="1587688" y="4109621"/>
            <a:ext cx="1006549" cy="971980"/>
          </a:xfrm>
          <a:prstGeom prst="rect">
            <a:avLst/>
          </a:prstGeom>
        </p:spPr>
      </p:pic>
      <p:pic>
        <p:nvPicPr>
          <p:cNvPr id="4" name="Picture 3" descr="A close up of a ball&#10;&#10;Description automatically generated">
            <a:extLst>
              <a:ext uri="{FF2B5EF4-FFF2-40B4-BE49-F238E27FC236}">
                <a16:creationId xmlns:a16="http://schemas.microsoft.com/office/drawing/2014/main" id="{EF405672-5F99-B9BD-9B07-104383D80F4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rcRect l="20109" t="34734" r="8988" b="35209"/>
          <a:stretch/>
        </p:blipFill>
        <p:spPr>
          <a:xfrm>
            <a:off x="874864" y="3571721"/>
            <a:ext cx="1006549" cy="971980"/>
          </a:xfrm>
          <a:prstGeom prst="rect">
            <a:avLst/>
          </a:prstGeom>
        </p:spPr>
      </p:pic>
      <p:pic>
        <p:nvPicPr>
          <p:cNvPr id="5" name="Picture 4" descr="A close up of a ball&#10;&#10;Description automatically generated">
            <a:extLst>
              <a:ext uri="{FF2B5EF4-FFF2-40B4-BE49-F238E27FC236}">
                <a16:creationId xmlns:a16="http://schemas.microsoft.com/office/drawing/2014/main" id="{E0181ABA-705E-2F8C-A6B3-FDA0390FB5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rcRect l="20109" t="34734" r="8988" b="35209"/>
          <a:stretch/>
        </p:blipFill>
        <p:spPr>
          <a:xfrm>
            <a:off x="280286" y="2927014"/>
            <a:ext cx="1006549" cy="971980"/>
          </a:xfrm>
          <a:prstGeom prst="rect">
            <a:avLst/>
          </a:prstGeom>
        </p:spPr>
      </p:pic>
      <p:pic>
        <p:nvPicPr>
          <p:cNvPr id="6" name="Picture 5" descr="A close up of a ball&#10;&#10;Description automatically generated">
            <a:extLst>
              <a:ext uri="{FF2B5EF4-FFF2-40B4-BE49-F238E27FC236}">
                <a16:creationId xmlns:a16="http://schemas.microsoft.com/office/drawing/2014/main" id="{E8726B5C-42DC-0519-8450-8D0EC0C044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rcRect l="20109" t="34734" r="8988" b="35209"/>
          <a:stretch/>
        </p:blipFill>
        <p:spPr>
          <a:xfrm>
            <a:off x="100976" y="2060581"/>
            <a:ext cx="1006549" cy="971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CFBC-7881-A5B9-047D-52BF0BF64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9789" y="3362076"/>
            <a:ext cx="3764589" cy="1781424"/>
          </a:xfrm>
          <a:prstGeom prst="rect">
            <a:avLst/>
          </a:prstGeom>
        </p:spPr>
      </p:pic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4558142" y="2266648"/>
            <a:ext cx="4346780" cy="2248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GRP MEMBERS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Mohamed Nalim (398504)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Muhammad Waseem Irfan (394774)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Umair Akram (386627)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Saad Ahmad (398332)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SUPERVISORS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</a:t>
            </a:r>
            <a:r>
              <a:rPr lang="en-GB" dirty="0" err="1"/>
              <a:t>Dr.</a:t>
            </a:r>
            <a:r>
              <a:rPr lang="en-GB" dirty="0"/>
              <a:t> Hamid Jabbar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</a:t>
            </a:r>
            <a:r>
              <a:rPr lang="en-GB" dirty="0" err="1"/>
              <a:t>Dr.</a:t>
            </a:r>
            <a:r>
              <a:rPr lang="en-GB" dirty="0"/>
              <a:t> Mohsin Islam </a:t>
            </a:r>
            <a:r>
              <a:rPr lang="en-GB" dirty="0" err="1"/>
              <a:t>Tiwana</a:t>
            </a:r>
            <a:endParaRPr lang="en-GB" dirty="0"/>
          </a:p>
        </p:txBody>
      </p:sp>
      <p:pic>
        <p:nvPicPr>
          <p:cNvPr id="16" name="Picture 15" descr="A close up of a ball&#10;&#10;Description automatically generated">
            <a:extLst>
              <a:ext uri="{FF2B5EF4-FFF2-40B4-BE49-F238E27FC236}">
                <a16:creationId xmlns:a16="http://schemas.microsoft.com/office/drawing/2014/main" id="{3C178471-CE1F-E4A1-5CAA-1AA24CB7B1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rcRect l="20109" t="34734" r="8988" b="35209"/>
          <a:stretch/>
        </p:blipFill>
        <p:spPr>
          <a:xfrm>
            <a:off x="815478" y="4134854"/>
            <a:ext cx="1006549" cy="971980"/>
          </a:xfrm>
          <a:prstGeom prst="rect">
            <a:avLst/>
          </a:prstGeom>
        </p:spPr>
      </p:pic>
      <p:pic>
        <p:nvPicPr>
          <p:cNvPr id="226" name="Picture 225" descr="A green apple cut in half&#10;&#10;Description automatically generated">
            <a:extLst>
              <a:ext uri="{FF2B5EF4-FFF2-40B4-BE49-F238E27FC236}">
                <a16:creationId xmlns:a16="http://schemas.microsoft.com/office/drawing/2014/main" id="{4444DC54-45EA-AB5C-B376-C559A6FFBFD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229772" y="4245355"/>
            <a:ext cx="983611" cy="813604"/>
          </a:xfrm>
          <a:prstGeom prst="rect">
            <a:avLst/>
          </a:prstGeom>
        </p:spPr>
      </p:pic>
      <p:pic>
        <p:nvPicPr>
          <p:cNvPr id="9" name="Picture 8" descr="A close up of a ball&#10;&#10;Description automatically generated">
            <a:extLst>
              <a:ext uri="{FF2B5EF4-FFF2-40B4-BE49-F238E27FC236}">
                <a16:creationId xmlns:a16="http://schemas.microsoft.com/office/drawing/2014/main" id="{04E6652A-1F51-C328-C371-CFEC5813637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rcRect l="20109" t="34734" r="8988" b="35209"/>
          <a:stretch/>
        </p:blipFill>
        <p:spPr>
          <a:xfrm>
            <a:off x="2424840" y="4214042"/>
            <a:ext cx="1006549" cy="971980"/>
          </a:xfrm>
          <a:prstGeom prst="rect">
            <a:avLst/>
          </a:prstGeom>
        </p:spPr>
      </p:pic>
      <p:pic>
        <p:nvPicPr>
          <p:cNvPr id="228" name="Picture 227" descr="A green apple cut in half&#10;&#10;Description automatically generated">
            <a:extLst>
              <a:ext uri="{FF2B5EF4-FFF2-40B4-BE49-F238E27FC236}">
                <a16:creationId xmlns:a16="http://schemas.microsoft.com/office/drawing/2014/main" id="{24C4B261-335E-0FC5-13A8-FDA23AF1067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0" y="4214042"/>
            <a:ext cx="983611" cy="813604"/>
          </a:xfrm>
          <a:prstGeom prst="rect">
            <a:avLst/>
          </a:prstGeom>
        </p:spPr>
      </p:pic>
      <p:pic>
        <p:nvPicPr>
          <p:cNvPr id="230" name="Picture 229" descr="A close up of a ball&#10;&#10;Description automatically generated">
            <a:extLst>
              <a:ext uri="{FF2B5EF4-FFF2-40B4-BE49-F238E27FC236}">
                <a16:creationId xmlns:a16="http://schemas.microsoft.com/office/drawing/2014/main" id="{720CCC08-E61E-59A7-BA85-5D78B937CC7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rcRect l="20109" t="34734" r="8988" b="35209"/>
          <a:stretch/>
        </p:blipFill>
        <p:spPr>
          <a:xfrm>
            <a:off x="815477" y="1534997"/>
            <a:ext cx="1006549" cy="971980"/>
          </a:xfrm>
          <a:prstGeom prst="rect">
            <a:avLst/>
          </a:prstGeom>
        </p:spPr>
      </p:pic>
      <p:pic>
        <p:nvPicPr>
          <p:cNvPr id="10" name="Picture 9" descr="A green apple with a black background&#10;&#10;Description automatically generated">
            <a:extLst>
              <a:ext uri="{FF2B5EF4-FFF2-40B4-BE49-F238E27FC236}">
                <a16:creationId xmlns:a16="http://schemas.microsoft.com/office/drawing/2014/main" id="{A19B27B5-E4D1-B98E-F927-F95AF3D2BF9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>
            <a:off x="2294529" y="2136542"/>
            <a:ext cx="1170944" cy="987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8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63FA01E0-FDAA-851D-4264-550FBCAB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>
            <a:extLst>
              <a:ext uri="{FF2B5EF4-FFF2-40B4-BE49-F238E27FC236}">
                <a16:creationId xmlns:a16="http://schemas.microsoft.com/office/drawing/2014/main" id="{C910F3B5-A8CE-6512-5DE0-1DED76934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524" y="362488"/>
            <a:ext cx="7557226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SYSTEM INTEGRATION</a:t>
            </a:r>
          </a:p>
        </p:txBody>
      </p:sp>
      <p:pic>
        <p:nvPicPr>
          <p:cNvPr id="5122" name="Picture 2" descr="swirling arrows integration sign spin circle 22245125 Vector Art at ...">
            <a:extLst>
              <a:ext uri="{FF2B5EF4-FFF2-40B4-BE49-F238E27FC236}">
                <a16:creationId xmlns:a16="http://schemas.microsoft.com/office/drawing/2014/main" id="{7874700F-A513-AE54-257A-610669AA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383" y="2472788"/>
            <a:ext cx="2308224" cy="2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72146-6A4C-89B7-AE0B-4B156B87A7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20463"/>
            <a:ext cx="8331199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b="1" dirty="0"/>
              <a:t>Bringing Mechanical, Electrical, and Software Together</a:t>
            </a:r>
          </a:p>
          <a:p>
            <a:pPr marL="152400" indent="0">
              <a:buNone/>
            </a:pPr>
            <a:endParaRPr lang="en-US" sz="16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b="1" dirty="0"/>
              <a:t>Hardware:</a:t>
            </a:r>
            <a:endParaRPr lang="en-US" sz="1600" dirty="0"/>
          </a:p>
          <a:p>
            <a:pPr marL="152400" indent="0">
              <a:buNone/>
            </a:pPr>
            <a:r>
              <a:rPr lang="en-US" sz="1600" b="1" dirty="0"/>
              <a:t>	ESP32 </a:t>
            </a:r>
            <a:r>
              <a:rPr lang="en-US" sz="1600" dirty="0"/>
              <a:t>as microcontroller with </a:t>
            </a:r>
            <a:r>
              <a:rPr lang="en-US" sz="1600" dirty="0" err="1"/>
              <a:t>Wifi</a:t>
            </a:r>
            <a:r>
              <a:rPr lang="en-US" sz="1600" dirty="0"/>
              <a:t>/Bluetooth functionality</a:t>
            </a:r>
          </a:p>
          <a:p>
            <a:pPr marL="152400" indent="0">
              <a:buNone/>
            </a:pPr>
            <a:r>
              <a:rPr lang="en-US" sz="1600" b="1" dirty="0"/>
              <a:t>	Magnetic connectors</a:t>
            </a:r>
            <a:r>
              <a:rPr lang="en-US" sz="1600" dirty="0"/>
              <a:t> for modularity</a:t>
            </a:r>
          </a:p>
          <a:p>
            <a:pPr marL="152400" indent="0"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b="1" dirty="0"/>
              <a:t>Software:</a:t>
            </a:r>
            <a:endParaRPr lang="en-US" sz="1600" dirty="0"/>
          </a:p>
          <a:p>
            <a:pPr marL="152400" indent="0">
              <a:buNone/>
            </a:pPr>
            <a:r>
              <a:rPr lang="en-US" sz="1600" b="1" dirty="0"/>
              <a:t>	Centralized control</a:t>
            </a:r>
            <a:r>
              <a:rPr lang="en-US" sz="1600" dirty="0"/>
              <a:t> for coordinated movement</a:t>
            </a:r>
          </a:p>
          <a:p>
            <a:pPr marL="152400" indent="0">
              <a:buNone/>
            </a:pPr>
            <a:r>
              <a:rPr lang="en-US" sz="1600" b="1" dirty="0"/>
              <a:t>	OTA updates</a:t>
            </a:r>
            <a:r>
              <a:rPr lang="en-US" sz="1600" dirty="0"/>
              <a:t> for remote firmware upgrades</a:t>
            </a:r>
          </a:p>
          <a:p>
            <a:pPr marL="152400" indent="0"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b="1" dirty="0"/>
              <a:t>Challenges:</a:t>
            </a:r>
            <a:endParaRPr lang="en-US" sz="1600" dirty="0"/>
          </a:p>
          <a:p>
            <a:pPr marL="152400" indent="0">
              <a:buNone/>
            </a:pPr>
            <a:r>
              <a:rPr lang="en-US" sz="1600" dirty="0"/>
              <a:t>	Synchronizing </a:t>
            </a:r>
            <a:r>
              <a:rPr lang="en-US" sz="1600" b="1" dirty="0"/>
              <a:t>hardware &amp; software</a:t>
            </a:r>
            <a:endParaRPr lang="en-US" sz="1600" dirty="0"/>
          </a:p>
          <a:p>
            <a:pPr marL="152400" indent="0">
              <a:buNone/>
            </a:pPr>
            <a:r>
              <a:rPr lang="en-US" sz="1600" dirty="0"/>
              <a:t>	Ensuring </a:t>
            </a:r>
            <a:r>
              <a:rPr lang="en-US" sz="1600" b="1" dirty="0"/>
              <a:t>real-time localization</a:t>
            </a:r>
            <a:endParaRPr lang="en-US" sz="1600" dirty="0"/>
          </a:p>
          <a:p>
            <a:pPr marL="152400" indent="0">
              <a:buNone/>
            </a:pPr>
            <a:r>
              <a:rPr lang="en-US" sz="1600" dirty="0"/>
              <a:t>	Managing </a:t>
            </a:r>
            <a:r>
              <a:rPr lang="en-US" sz="1600" b="1" dirty="0"/>
              <a:t>power efficiency</a:t>
            </a:r>
            <a:endParaRPr lang="en-US" sz="1600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LID4096" altLang="LID4096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16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63FA01E0-FDAA-851D-4264-550FBCAB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>
            <a:extLst>
              <a:ext uri="{FF2B5EF4-FFF2-40B4-BE49-F238E27FC236}">
                <a16:creationId xmlns:a16="http://schemas.microsoft.com/office/drawing/2014/main" id="{C910F3B5-A8CE-6512-5DE0-1DED76934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524" y="362488"/>
            <a:ext cx="7557226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USER INTERFACE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580D89-22CE-0835-76F4-51FF7EE38C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5" y="2128274"/>
            <a:ext cx="666432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Live Bot Tracking: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kumimoji="0" lang="en-GB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altLang="LID4096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Real-time position &amp; connection status</a:t>
            </a:r>
            <a:endParaRPr kumimoji="0" lang="en-GB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Control Panel: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kumimoji="0" lang="en-GB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altLang="LID4096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Move bots, form shapes for applications</a:t>
            </a:r>
            <a:endParaRPr kumimoji="0" lang="en-GB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Challenges: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kumimoji="0" lang="en-GB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altLang="LID4096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Intuitive UI, real-time visualization, efficient data </a:t>
            </a:r>
            <a:r>
              <a:rPr kumimoji="0" lang="en-GB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transmission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AD88E9-9874-762B-6FCE-BFAE5CF67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7380" y="1046225"/>
            <a:ext cx="5253854" cy="12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006ACB-B6D7-0C22-9E8D-1B1A000E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 Black" panose="00000A00000000000000" pitchFamily="2" charset="0"/>
                <a:cs typeface="Poppins Black" panose="00000A00000000000000" pitchFamily="2" charset="0"/>
              </a:rPr>
              <a:t>ESP32-WIFI-MANAGER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7DA36596-5E3A-1C1F-1FA2-94B7BA7F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80" b="16058"/>
          <a:stretch/>
        </p:blipFill>
        <p:spPr>
          <a:xfrm>
            <a:off x="6156806" y="1323330"/>
            <a:ext cx="2539519" cy="308634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26C1C5-DA04-4FAC-F8C2-03B8BDA2E552}"/>
              </a:ext>
            </a:extLst>
          </p:cNvPr>
          <p:cNvSpPr txBox="1"/>
          <p:nvPr/>
        </p:nvSpPr>
        <p:spPr>
          <a:xfrm>
            <a:off x="190500" y="1127760"/>
            <a:ext cx="538734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dirty="0">
              <a:solidFill>
                <a:srgbClr val="1F2328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1F232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b="1" dirty="0" err="1">
                <a:solidFill>
                  <a:srgbClr val="1F23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Wifi</a:t>
            </a:r>
            <a:r>
              <a:rPr lang="en-US" sz="1600" b="1" dirty="0">
                <a:solidFill>
                  <a:srgbClr val="1F23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-Manager</a:t>
            </a:r>
            <a:r>
              <a:rPr lang="en-US" sz="1600" b="0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is a pure </a:t>
            </a:r>
            <a:r>
              <a:rPr lang="en-US" sz="1600" b="1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  <a:r>
              <a:rPr lang="en-US" sz="1600" b="0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esp-idf</a:t>
            </a:r>
            <a:r>
              <a:rPr lang="en-US" sz="1600" b="0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component for ESP32 that enables easy management of </a:t>
            </a:r>
            <a:r>
              <a:rPr lang="en-US" sz="1600" b="0" dirty="0" err="1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wifi</a:t>
            </a:r>
            <a:r>
              <a:rPr lang="en-US" sz="1600" b="0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networks </a:t>
            </a:r>
            <a:r>
              <a:rPr lang="en-US" sz="1600" b="1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through a web portal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F232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F23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</a:t>
            </a:r>
            <a:r>
              <a:rPr lang="en-US" sz="1600" b="0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will automatically attempt to re-connect to a </a:t>
            </a:r>
            <a:r>
              <a:rPr lang="en-US" sz="1600" b="1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previously saved network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F232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1F232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 it cannot find a saved </a:t>
            </a:r>
            <a:r>
              <a:rPr lang="en-US" sz="1600" b="0" i="0" dirty="0" err="1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wifi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it will start its </a:t>
            </a:r>
            <a:r>
              <a:rPr lang="en-US" sz="1600" b="1" i="0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own access point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through which you can manage and connect to </a:t>
            </a:r>
            <a:r>
              <a:rPr lang="en-US" sz="1600" b="0" i="0" dirty="0" err="1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wifi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networks</a:t>
            </a:r>
            <a:endParaRPr lang="en-US" sz="1600" b="0" dirty="0">
              <a:solidFill>
                <a:srgbClr val="1F2328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endParaRPr lang="en-US" dirty="0">
              <a:solidFill>
                <a:srgbClr val="1F232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endParaRPr lang="en-US" dirty="0">
              <a:solidFill>
                <a:srgbClr val="1F232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1F232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36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E5D959-AA32-5DEA-892E-16B25907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</a:rPr>
              <a:t>OTA – OVER THE AIR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A6467-AE32-0FD9-1062-95DB9816F7C7}"/>
              </a:ext>
            </a:extLst>
          </p:cNvPr>
          <p:cNvSpPr txBox="1"/>
          <p:nvPr/>
        </p:nvSpPr>
        <p:spPr>
          <a:xfrm>
            <a:off x="218087" y="1203960"/>
            <a:ext cx="4687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OTA allows us to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remotely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flash our ESP32.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8A9B0-760A-6319-D1F6-7237F2A7E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497" t="4667" r="6013" b="3962"/>
          <a:stretch/>
        </p:blipFill>
        <p:spPr>
          <a:xfrm>
            <a:off x="5154963" y="1865992"/>
            <a:ext cx="3849440" cy="23154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3038DD-68B1-FD5B-6B6C-4F09D8492255}"/>
              </a:ext>
            </a:extLst>
          </p:cNvPr>
          <p:cNvSpPr txBox="1"/>
          <p:nvPr/>
        </p:nvSpPr>
        <p:spPr>
          <a:xfrm>
            <a:off x="218088" y="1608817"/>
            <a:ext cx="44453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REQUIREMENTS:</a:t>
            </a:r>
          </a:p>
          <a:p>
            <a:pPr algn="just"/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binary file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that we want to flash onto our chip must be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secured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with https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must have the certificate for that site embedded onto our chip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must have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atleast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2 OTA app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(code) and an OTA data partition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way to trigger the OTA process (timers, interrupts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etc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stable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266320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68A0-9D85-72AD-1791-906DDB1F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</a:rPr>
              <a:t>OTA UPDATES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5D0086-6470-82C5-32A9-AFC25124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117"/>
            <a:ext cx="4572001" cy="2442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2C818C-B392-E8E0-EF3D-2EC0D740A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44" y="1885117"/>
            <a:ext cx="4298416" cy="23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ESP-NOW (ESP32 with Arduino IDE) | Random Nerd  Tutorials">
            <a:extLst>
              <a:ext uri="{FF2B5EF4-FFF2-40B4-BE49-F238E27FC236}">
                <a16:creationId xmlns:a16="http://schemas.microsoft.com/office/drawing/2014/main" id="{8EA7CE5F-1AF5-E14A-24E2-9E3125B11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813" y="1607820"/>
            <a:ext cx="3903187" cy="275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573494-7A19-1836-AF4F-3D52D6ED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 Black" panose="00000A00000000000000" pitchFamily="2" charset="0"/>
                <a:cs typeface="Poppins Black" panose="00000A00000000000000" pitchFamily="2" charset="0"/>
              </a:rPr>
              <a:t>ESP - NOW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FDD18-7EE0-E69F-5E98-23612C1B3091}"/>
              </a:ext>
            </a:extLst>
          </p:cNvPr>
          <p:cNvSpPr txBox="1"/>
          <p:nvPr/>
        </p:nvSpPr>
        <p:spPr>
          <a:xfrm>
            <a:off x="480060" y="1242060"/>
            <a:ext cx="4760753" cy="348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b="1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wireless communication protocol </a:t>
            </a:r>
            <a:r>
              <a:rPr lang="en-US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for quick</a:t>
            </a:r>
            <a:b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responses and low-power control.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Quick Response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No Internet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Required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Low Power Consumption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Improved Range and Reception (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~100m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Pairing (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Max. 20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devices)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Payload is limited to 250 Bytes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One-way and two-way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94602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C921-A74F-9397-F7DB-2BC7C668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PEER-PEER HANDSHAKE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21640-67D6-E222-ED80-139125F9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8" y="2536834"/>
            <a:ext cx="3434406" cy="1728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92D580-28F9-000B-7B68-A3C314447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32" y="2536834"/>
            <a:ext cx="3568859" cy="17285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2BCF691-F397-44E4-38AB-BC0C87CF0881}"/>
              </a:ext>
            </a:extLst>
          </p:cNvPr>
          <p:cNvSpPr/>
          <p:nvPr/>
        </p:nvSpPr>
        <p:spPr>
          <a:xfrm>
            <a:off x="3947532" y="3091222"/>
            <a:ext cx="936702" cy="2453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E17E585-CE64-957F-BB00-93ECF257BB33}"/>
              </a:ext>
            </a:extLst>
          </p:cNvPr>
          <p:cNvSpPr/>
          <p:nvPr/>
        </p:nvSpPr>
        <p:spPr>
          <a:xfrm>
            <a:off x="3947532" y="3611613"/>
            <a:ext cx="936702" cy="24532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609B47-3ED3-BFDD-B725-58F0DCA5E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85" y="1895707"/>
            <a:ext cx="3322968" cy="269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543C8B-9C3E-7815-BA7A-C6F070AB2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732" y="1885018"/>
            <a:ext cx="3568860" cy="2739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14AADC-52D7-1271-9E44-06DBBA7E9023}"/>
              </a:ext>
            </a:extLst>
          </p:cNvPr>
          <p:cNvSpPr txBox="1"/>
          <p:nvPr/>
        </p:nvSpPr>
        <p:spPr>
          <a:xfrm>
            <a:off x="376885" y="1359806"/>
            <a:ext cx="1273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MAC of ESP1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CE12A7-B45E-7596-0D3C-3161DA8D468C}"/>
              </a:ext>
            </a:extLst>
          </p:cNvPr>
          <p:cNvSpPr txBox="1"/>
          <p:nvPr/>
        </p:nvSpPr>
        <p:spPr>
          <a:xfrm>
            <a:off x="5070732" y="1359807"/>
            <a:ext cx="1273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MAC of ESP2</a:t>
            </a:r>
          </a:p>
        </p:txBody>
      </p:sp>
    </p:spTree>
    <p:extLst>
      <p:ext uri="{BB962C8B-B14F-4D97-AF65-F5344CB8AC3E}">
        <p14:creationId xmlns:p14="http://schemas.microsoft.com/office/powerpoint/2010/main" val="220924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chanical device&#10;&#10;Description automatically generated">
            <a:extLst>
              <a:ext uri="{FF2B5EF4-FFF2-40B4-BE49-F238E27FC236}">
                <a16:creationId xmlns:a16="http://schemas.microsoft.com/office/drawing/2014/main" id="{29F97943-438A-4225-FA22-55223AAFD1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14387" y="82724"/>
            <a:ext cx="5568986" cy="380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9BF537-00DC-237E-239A-932BB4E7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</a:rPr>
              <a:t>SERVO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BB507-2843-16FF-C7E0-74A47506AA54}"/>
              </a:ext>
            </a:extLst>
          </p:cNvPr>
          <p:cNvSpPr txBox="1"/>
          <p:nvPr/>
        </p:nvSpPr>
        <p:spPr>
          <a:xfrm>
            <a:off x="549349" y="1406698"/>
            <a:ext cx="5603801" cy="2981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Control of both servos for forward/backward movement of the spherical robot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Opposite rotation of the servos for the robot’s change in orientation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Code based calibration for controlled robot movement for path following</a:t>
            </a:r>
          </a:p>
        </p:txBody>
      </p:sp>
      <p:pic>
        <p:nvPicPr>
          <p:cNvPr id="6" name="WhatsApp Video 2025-02-03 at 9.30.22 PM">
            <a:hlinkClick r:id="" action="ppaction://media"/>
            <a:extLst>
              <a:ext uri="{FF2B5EF4-FFF2-40B4-BE49-F238E27FC236}">
                <a16:creationId xmlns:a16="http://schemas.microsoft.com/office/drawing/2014/main" id="{E2FA6319-86C6-33DB-56A3-5AE6A2DFD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15025" y="1520572"/>
            <a:ext cx="3520951" cy="2867456"/>
          </a:xfrm>
          <a:prstGeom prst="ellipse">
            <a:avLst/>
          </a:prstGeom>
          <a:effectLst>
            <a:reflection blurRad="6350" stA="50000" endA="300" endPos="55500" dist="101600" dir="5400000" sy="-100000" algn="bl" rotWithShape="0"/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03875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7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2579C-1847-4EF3-AA36-DF1CA6EC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352,370 Route Symbol Images, Stock Photos &amp; Vectors | Shutterstock">
            <a:extLst>
              <a:ext uri="{FF2B5EF4-FFF2-40B4-BE49-F238E27FC236}">
                <a16:creationId xmlns:a16="http://schemas.microsoft.com/office/drawing/2014/main" id="{0D0C1AB6-E305-D08E-1354-849713F9A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6" b="4330"/>
          <a:stretch/>
        </p:blipFill>
        <p:spPr bwMode="auto">
          <a:xfrm>
            <a:off x="5524500" y="1492422"/>
            <a:ext cx="3619500" cy="36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08302A-EECE-F441-390B-0CB86A21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</a:rPr>
              <a:t>LOCALIZATION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7CB00-D734-40B9-0836-5708F31F4409}"/>
              </a:ext>
            </a:extLst>
          </p:cNvPr>
          <p:cNvSpPr txBox="1"/>
          <p:nvPr/>
        </p:nvSpPr>
        <p:spPr>
          <a:xfrm>
            <a:off x="500260" y="1597420"/>
            <a:ext cx="5843833" cy="2981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Absolute Location 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and orientation of each module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Sensors for determining the </a:t>
            </a: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location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orientation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Sensor Fusion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Challenges: 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Electro Magnetic Interference &amp; closed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environmnent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due to metallic shell</a:t>
            </a:r>
          </a:p>
        </p:txBody>
      </p:sp>
    </p:spTree>
    <p:extLst>
      <p:ext uri="{BB962C8B-B14F-4D97-AF65-F5344CB8AC3E}">
        <p14:creationId xmlns:p14="http://schemas.microsoft.com/office/powerpoint/2010/main" val="71888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5F9CF-C631-D109-5DD8-F9F71E9E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E8BF-025A-ADCE-8F6E-14B030B0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 Black" panose="00000A00000000000000" pitchFamily="2" charset="0"/>
                <a:cs typeface="Poppins Black" panose="00000A00000000000000" pitchFamily="2" charset="0"/>
              </a:rPr>
              <a:t>RECONFIGURATION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0B172-8BB1-53EE-F92C-F679A33233BF}"/>
              </a:ext>
            </a:extLst>
          </p:cNvPr>
          <p:cNvSpPr txBox="1"/>
          <p:nvPr/>
        </p:nvSpPr>
        <p:spPr>
          <a:xfrm>
            <a:off x="4171948" y="1244484"/>
            <a:ext cx="671512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Start</a:t>
            </a:r>
            <a:endParaRPr lang="LID4096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CC753-2EA6-8C08-B3FC-30B7F1F833F1}"/>
              </a:ext>
            </a:extLst>
          </p:cNvPr>
          <p:cNvSpPr txBox="1"/>
          <p:nvPr/>
        </p:nvSpPr>
        <p:spPr>
          <a:xfrm>
            <a:off x="2162173" y="1621208"/>
            <a:ext cx="4552950" cy="3077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Receive User Command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(Shape, Motion, or Task)</a:t>
            </a:r>
            <a:endParaRPr lang="LID4096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E9531-08EF-7BE2-BD7A-2EF83DABB17F}"/>
              </a:ext>
            </a:extLst>
          </p:cNvPr>
          <p:cNvSpPr txBox="1"/>
          <p:nvPr/>
        </p:nvSpPr>
        <p:spPr>
          <a:xfrm>
            <a:off x="1771647" y="2067685"/>
            <a:ext cx="5334001" cy="3077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Localization &amp; Mapping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(Identify positions of all </a:t>
            </a:r>
            <a:r>
              <a:rPr lang="en-GB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FreeBots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LID4096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B35CF-E8F9-E0CE-29A5-3AB199115C39}"/>
              </a:ext>
            </a:extLst>
          </p:cNvPr>
          <p:cNvSpPr txBox="1"/>
          <p:nvPr/>
        </p:nvSpPr>
        <p:spPr>
          <a:xfrm>
            <a:off x="1485898" y="2571750"/>
            <a:ext cx="5905500" cy="3077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Connectivity Check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(Ensure communication between modules)</a:t>
            </a:r>
            <a:endParaRPr lang="LID4096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0D441-EEC1-6B10-C1F3-3048BFA454D6}"/>
              </a:ext>
            </a:extLst>
          </p:cNvPr>
          <p:cNvSpPr txBox="1"/>
          <p:nvPr/>
        </p:nvSpPr>
        <p:spPr>
          <a:xfrm>
            <a:off x="1204909" y="2989610"/>
            <a:ext cx="6467475" cy="3077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Path Planning &amp; Movement</a:t>
            </a:r>
            <a:r>
              <a:rPr lang="en-GB" dirty="0">
                <a:solidFill>
                  <a:schemeClr val="tx1"/>
                </a:solidFill>
              </a:rPr>
              <a:t> (Decide movement strategy for 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reconfiguration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FBEDF-F492-3325-2ACB-6ABB44AF1278}"/>
              </a:ext>
            </a:extLst>
          </p:cNvPr>
          <p:cNvSpPr txBox="1"/>
          <p:nvPr/>
        </p:nvSpPr>
        <p:spPr>
          <a:xfrm>
            <a:off x="1352546" y="3432577"/>
            <a:ext cx="6172200" cy="3077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Reconfigure Modules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(Execute movement to form desired shape)</a:t>
            </a:r>
            <a:endParaRPr lang="LID4096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11DA0-0962-B50F-E3DF-78669C0E5E1F}"/>
              </a:ext>
            </a:extLst>
          </p:cNvPr>
          <p:cNvSpPr txBox="1"/>
          <p:nvPr/>
        </p:nvSpPr>
        <p:spPr>
          <a:xfrm>
            <a:off x="1959766" y="3873791"/>
            <a:ext cx="5095875" cy="3077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Verify Formation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(Check if the configuration is correct)</a:t>
            </a:r>
            <a:endParaRPr lang="LID4096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7B0B3-80DA-34A9-FDD2-042E5FB62B22}"/>
              </a:ext>
            </a:extLst>
          </p:cNvPr>
          <p:cNvSpPr txBox="1"/>
          <p:nvPr/>
        </p:nvSpPr>
        <p:spPr>
          <a:xfrm>
            <a:off x="1902615" y="4267711"/>
            <a:ext cx="5210175" cy="3077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Confirm &amp; Execute Task</a:t>
            </a:r>
            <a:r>
              <a:rPr lang="en-GB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(Perform the required function)</a:t>
            </a:r>
            <a:endParaRPr lang="LID4096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591686-BDF3-BF20-8712-37FCA8797387}"/>
              </a:ext>
            </a:extLst>
          </p:cNvPr>
          <p:cNvSpPr txBox="1"/>
          <p:nvPr/>
        </p:nvSpPr>
        <p:spPr>
          <a:xfrm>
            <a:off x="4236239" y="4708925"/>
            <a:ext cx="542925" cy="3077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End</a:t>
            </a:r>
            <a:endParaRPr lang="LID4096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63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14CDC9C8-0B07-E6BD-0799-4567AD7CA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sembly2">
            <a:hlinkClick r:id="" action="ppaction://media"/>
            <a:extLst>
              <a:ext uri="{FF2B5EF4-FFF2-40B4-BE49-F238E27FC236}">
                <a16:creationId xmlns:a16="http://schemas.microsoft.com/office/drawing/2014/main" id="{C9E522E6-06DB-0483-D1C5-EACB47775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20000" contrast="40000"/>
          </a:blip>
          <a:stretch>
            <a:fillRect/>
          </a:stretch>
        </p:blipFill>
        <p:spPr>
          <a:xfrm>
            <a:off x="6712132" y="2571750"/>
            <a:ext cx="2431868" cy="2431868"/>
          </a:xfrm>
          <a:prstGeom prst="flowChartConnector">
            <a:avLst/>
          </a:prstGeom>
        </p:spPr>
      </p:pic>
      <p:sp>
        <p:nvSpPr>
          <p:cNvPr id="198" name="Google Shape;198;p18">
            <a:extLst>
              <a:ext uri="{FF2B5EF4-FFF2-40B4-BE49-F238E27FC236}">
                <a16:creationId xmlns:a16="http://schemas.microsoft.com/office/drawing/2014/main" id="{D74288A0-301B-D482-998D-8E7D7237D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525" y="362488"/>
            <a:ext cx="3394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E079519-2095-A7AE-D75F-DC9E46309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6571" y="1525746"/>
            <a:ext cx="849085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GB" altLang="LID4096" sz="16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Sphero 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BOT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is a 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modular</a:t>
            </a:r>
            <a:r>
              <a:rPr kumimoji="0" lang="en-GB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n-GB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(inspired from </a:t>
            </a:r>
            <a:r>
              <a:rPr kumimoji="0" lang="en-GB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Free bot</a:t>
            </a:r>
            <a:r>
              <a:rPr kumimoji="0" lang="en-GB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kumimoji="0" lang="en-GB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self-reconfigurable robot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with a 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spherical ferromagnetic shell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and an 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internal magnet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allowing seamless connections at any point</a:t>
            </a:r>
            <a:endParaRPr kumimoji="0" lang="en-GB" altLang="LID4096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LID4096" altLang="LID4096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Moves using 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two motors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enabling 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omnidirectional motion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and eliminating the need for dedicated connectors</a:t>
            </a:r>
            <a:endParaRPr kumimoji="0" lang="en-GB" altLang="LID4096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LID4096" altLang="LID4096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Capabilities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GB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✅ 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Independent movement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on a plane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GB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✅ 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Climbs ferromagnetic walls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GB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✅ 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Traverses complex terrain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in groups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GB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✅ 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Performs multi-tasking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through modular coordination </a:t>
            </a:r>
          </a:p>
        </p:txBody>
      </p:sp>
    </p:spTree>
    <p:extLst>
      <p:ext uri="{BB962C8B-B14F-4D97-AF65-F5344CB8AC3E}">
        <p14:creationId xmlns:p14="http://schemas.microsoft.com/office/powerpoint/2010/main" val="372842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9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3F376-499B-1687-133A-6FA30E1B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36E186-F021-C520-540C-C12BC2A5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77" y="252289"/>
            <a:ext cx="6091623" cy="1762371"/>
          </a:xfrm>
          <a:prstGeom prst="rect">
            <a:avLst/>
          </a:prstGeom>
        </p:spPr>
      </p:pic>
      <p:pic>
        <p:nvPicPr>
          <p:cNvPr id="3" name="Picture 2" descr="A green robot with headphones&#10;&#10;Description automatically generated">
            <a:extLst>
              <a:ext uri="{FF2B5EF4-FFF2-40B4-BE49-F238E27FC236}">
                <a16:creationId xmlns:a16="http://schemas.microsoft.com/office/drawing/2014/main" id="{1C46F91F-7F88-D34B-3802-A8242B212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387" y="557336"/>
            <a:ext cx="52292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20BC8-B87E-ACAB-0605-25F7FBDD3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4B4DD-3804-A07B-465B-C59ABC01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77" y="252289"/>
            <a:ext cx="6091623" cy="1762371"/>
          </a:xfrm>
          <a:prstGeom prst="rect">
            <a:avLst/>
          </a:prstGeom>
        </p:spPr>
      </p:pic>
      <p:pic>
        <p:nvPicPr>
          <p:cNvPr id="10" name="Picture 9" descr="A cartoon character in a green object&#10;&#10;Description automatically generated">
            <a:extLst>
              <a:ext uri="{FF2B5EF4-FFF2-40B4-BE49-F238E27FC236}">
                <a16:creationId xmlns:a16="http://schemas.microsoft.com/office/drawing/2014/main" id="{6B82EC27-804E-D605-6A77-7070BAE0C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3569" y="252289"/>
            <a:ext cx="5376862" cy="48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0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34324-3472-4EA2-F37E-AB2119D4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439" y="3244716"/>
            <a:ext cx="1326561" cy="1898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35B2B7-EF42-4021-6ABB-E7C473AFE8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flipH="1">
            <a:off x="5237327" y="1469805"/>
            <a:ext cx="3906673" cy="3241707"/>
          </a:xfrm>
          <a:prstGeom prst="rect">
            <a:avLst/>
          </a:prstGeom>
        </p:spPr>
      </p:pic>
      <p:sp>
        <p:nvSpPr>
          <p:cNvPr id="40" name="Flowchart: Terminator 39">
            <a:extLst>
              <a:ext uri="{FF2B5EF4-FFF2-40B4-BE49-F238E27FC236}">
                <a16:creationId xmlns:a16="http://schemas.microsoft.com/office/drawing/2014/main" id="{88AA4800-52E5-38B0-4EE2-D7EE7732C905}"/>
              </a:ext>
            </a:extLst>
          </p:cNvPr>
          <p:cNvSpPr/>
          <p:nvPr/>
        </p:nvSpPr>
        <p:spPr>
          <a:xfrm>
            <a:off x="47817" y="4313312"/>
            <a:ext cx="1495233" cy="218953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098C12A2-8D75-D72C-D9AA-C40397ED4DA6}"/>
              </a:ext>
            </a:extLst>
          </p:cNvPr>
          <p:cNvSpPr/>
          <p:nvPr/>
        </p:nvSpPr>
        <p:spPr>
          <a:xfrm>
            <a:off x="131250" y="3403112"/>
            <a:ext cx="2440500" cy="218953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Flowchart: Terminator 37">
            <a:extLst>
              <a:ext uri="{FF2B5EF4-FFF2-40B4-BE49-F238E27FC236}">
                <a16:creationId xmlns:a16="http://schemas.microsoft.com/office/drawing/2014/main" id="{D2C312C3-CCA1-EBAE-868A-6CC549D818AF}"/>
              </a:ext>
            </a:extLst>
          </p:cNvPr>
          <p:cNvSpPr/>
          <p:nvPr/>
        </p:nvSpPr>
        <p:spPr>
          <a:xfrm>
            <a:off x="104181" y="2352797"/>
            <a:ext cx="2956519" cy="218953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91FBE912-D561-2AB7-85D8-E9B2BD226E2D}"/>
              </a:ext>
            </a:extLst>
          </p:cNvPr>
          <p:cNvSpPr/>
          <p:nvPr/>
        </p:nvSpPr>
        <p:spPr>
          <a:xfrm>
            <a:off x="47817" y="1199662"/>
            <a:ext cx="2079433" cy="218953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4" name="Google Shape;434;p21"/>
          <p:cNvSpPr txBox="1">
            <a:spLocks noGrp="1"/>
          </p:cNvSpPr>
          <p:nvPr>
            <p:ph type="title"/>
          </p:nvPr>
        </p:nvSpPr>
        <p:spPr>
          <a:xfrm>
            <a:off x="720000" y="369484"/>
            <a:ext cx="315096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DELIVERABLES</a:t>
            </a:r>
            <a:endParaRPr dirty="0"/>
          </a:p>
        </p:txBody>
      </p:sp>
      <p:grpSp>
        <p:nvGrpSpPr>
          <p:cNvPr id="540" name="Google Shape;540;p21"/>
          <p:cNvGrpSpPr/>
          <p:nvPr/>
        </p:nvGrpSpPr>
        <p:grpSpPr>
          <a:xfrm>
            <a:off x="42394" y="1119653"/>
            <a:ext cx="7180423" cy="985475"/>
            <a:chOff x="-571641" y="1286451"/>
            <a:chExt cx="7180423" cy="985475"/>
          </a:xfrm>
        </p:grpSpPr>
        <p:sp>
          <p:nvSpPr>
            <p:cNvPr id="541" name="Google Shape;541;p21"/>
            <p:cNvSpPr/>
            <p:nvPr/>
          </p:nvSpPr>
          <p:spPr>
            <a:xfrm>
              <a:off x="3409955" y="1297826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dirty="0">
                  <a:solidFill>
                    <a:schemeClr val="l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1</a:t>
              </a:r>
              <a:endParaRPr dirty="0"/>
            </a:p>
          </p:txBody>
        </p:sp>
        <p:sp>
          <p:nvSpPr>
            <p:cNvPr id="543" name="Google Shape;543;p21"/>
            <p:cNvSpPr txBox="1"/>
            <p:nvPr/>
          </p:nvSpPr>
          <p:spPr>
            <a:xfrm>
              <a:off x="-571641" y="1286451"/>
              <a:ext cx="428244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b="1" dirty="0">
                  <a:solidFill>
                    <a:schemeClr val="accent2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Three Modular Units</a:t>
              </a:r>
              <a:r>
                <a:rPr lang="en-GB" dirty="0">
                  <a:solidFill>
                    <a:schemeClr val="accent2">
                      <a:lumMod val="7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latin typeface="Poppins" panose="00000500000000000000" pitchFamily="2" charset="0"/>
                  <a:cs typeface="Poppins" panose="00000500000000000000" pitchFamily="2" charset="0"/>
                </a:rPr>
                <a:t>Can </a:t>
              </a:r>
              <a:r>
                <a:rPr lang="en-GB" b="1" dirty="0">
                  <a:latin typeface="Poppins" panose="00000500000000000000" pitchFamily="2" charset="0"/>
                  <a:cs typeface="Poppins" panose="00000500000000000000" pitchFamily="2" charset="0"/>
                </a:rPr>
                <a:t>connect and rotate</a:t>
              </a:r>
              <a:r>
                <a:rPr lang="en-GB" dirty="0">
                  <a:latin typeface="Poppins" panose="00000500000000000000" pitchFamily="2" charset="0"/>
                  <a:cs typeface="Poppins" panose="00000500000000000000" pitchFamily="2" charset="0"/>
                </a:rPr>
                <a:t> while attached.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latin typeface="Poppins" panose="00000500000000000000" pitchFamily="2" charset="0"/>
                  <a:cs typeface="Poppins" panose="00000500000000000000" pitchFamily="2" charset="0"/>
                </a:rPr>
                <a:t>Can </a:t>
              </a:r>
              <a:r>
                <a:rPr lang="en-GB" b="1" dirty="0">
                  <a:latin typeface="Poppins" panose="00000500000000000000" pitchFamily="2" charset="0"/>
                  <a:cs typeface="Poppins" panose="00000500000000000000" pitchFamily="2" charset="0"/>
                </a:rPr>
                <a:t>move independently</a:t>
              </a:r>
              <a:r>
                <a:rPr lang="en-GB" dirty="0">
                  <a:latin typeface="Poppins" panose="00000500000000000000" pitchFamily="2" charset="0"/>
                  <a:cs typeface="Poppins" panose="00000500000000000000" pitchFamily="2" charset="0"/>
                </a:rPr>
                <a:t> (locomotion, rotation, etc.)</a:t>
              </a:r>
            </a:p>
          </p:txBody>
        </p:sp>
        <p:cxnSp>
          <p:nvCxnSpPr>
            <p:cNvPr id="544" name="Google Shape;544;p21"/>
            <p:cNvCxnSpPr>
              <a:cxnSpLocks/>
              <a:stCxn id="541" idx="6"/>
            </p:cNvCxnSpPr>
            <p:nvPr/>
          </p:nvCxnSpPr>
          <p:spPr>
            <a:xfrm>
              <a:off x="4384055" y="1784876"/>
              <a:ext cx="2224727" cy="338695"/>
            </a:xfrm>
            <a:prstGeom prst="bentConnector3">
              <a:avLst>
                <a:gd name="adj1" fmla="val 9998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45" name="Google Shape;545;p21"/>
          <p:cNvGrpSpPr/>
          <p:nvPr/>
        </p:nvGrpSpPr>
        <p:grpSpPr>
          <a:xfrm>
            <a:off x="4640082" y="2174900"/>
            <a:ext cx="3706993" cy="974100"/>
            <a:chOff x="3146739" y="2377118"/>
            <a:chExt cx="3706993" cy="974100"/>
          </a:xfrm>
        </p:grpSpPr>
        <p:sp>
          <p:nvSpPr>
            <p:cNvPr id="548" name="Google Shape;548;p21"/>
            <p:cNvSpPr/>
            <p:nvPr/>
          </p:nvSpPr>
          <p:spPr>
            <a:xfrm>
              <a:off x="3146739" y="2377118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dirty="0">
                  <a:solidFill>
                    <a:schemeClr val="l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 dirty="0"/>
            </a:p>
          </p:txBody>
        </p:sp>
        <p:cxnSp>
          <p:nvCxnSpPr>
            <p:cNvPr id="549" name="Google Shape;549;p21"/>
            <p:cNvCxnSpPr>
              <a:cxnSpLocks/>
              <a:stCxn id="548" idx="6"/>
            </p:cNvCxnSpPr>
            <p:nvPr/>
          </p:nvCxnSpPr>
          <p:spPr>
            <a:xfrm>
              <a:off x="4120839" y="2864168"/>
              <a:ext cx="2732893" cy="213947"/>
            </a:xfrm>
            <a:prstGeom prst="bentConnector3">
              <a:avLst>
                <a:gd name="adj1" fmla="val 7962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0" name="Google Shape;550;p21"/>
          <p:cNvGrpSpPr/>
          <p:nvPr/>
        </p:nvGrpSpPr>
        <p:grpSpPr>
          <a:xfrm>
            <a:off x="3273639" y="2932199"/>
            <a:ext cx="3450246" cy="1115662"/>
            <a:chOff x="3072949" y="3380879"/>
            <a:chExt cx="3450246" cy="1115662"/>
          </a:xfrm>
        </p:grpSpPr>
        <p:sp>
          <p:nvSpPr>
            <p:cNvPr id="553" name="Google Shape;553;p21"/>
            <p:cNvSpPr/>
            <p:nvPr/>
          </p:nvSpPr>
          <p:spPr>
            <a:xfrm>
              <a:off x="3072949" y="3522441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dirty="0">
                  <a:solidFill>
                    <a:schemeClr val="lt2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 dirty="0"/>
            </a:p>
          </p:txBody>
        </p:sp>
        <p:cxnSp>
          <p:nvCxnSpPr>
            <p:cNvPr id="554" name="Google Shape;554;p21"/>
            <p:cNvCxnSpPr>
              <a:cxnSpLocks/>
              <a:stCxn id="553" idx="6"/>
            </p:cNvCxnSpPr>
            <p:nvPr/>
          </p:nvCxnSpPr>
          <p:spPr>
            <a:xfrm flipV="1">
              <a:off x="4047049" y="3380879"/>
              <a:ext cx="2476146" cy="628612"/>
            </a:xfrm>
            <a:prstGeom prst="bentConnector3">
              <a:avLst>
                <a:gd name="adj1" fmla="val 10013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9D08EE-622E-95FE-1AFA-D7C1564DD794}"/>
              </a:ext>
            </a:extLst>
          </p:cNvPr>
          <p:cNvSpPr txBox="1"/>
          <p:nvPr/>
        </p:nvSpPr>
        <p:spPr>
          <a:xfrm>
            <a:off x="42394" y="2319804"/>
            <a:ext cx="47048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Collaborative Communication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Modules can 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communicate and coordinate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 to form specific configurations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ACBDC-1BEF-C26E-5775-1920702D57BD}"/>
              </a:ext>
            </a:extLst>
          </p:cNvPr>
          <p:cNvSpPr txBox="1"/>
          <p:nvPr/>
        </p:nvSpPr>
        <p:spPr>
          <a:xfrm>
            <a:off x="131521" y="3348900"/>
            <a:ext cx="32364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Task-Specific Extension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gripper attachment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 enables pick-and-place operations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2B9B2-ADF2-3B1E-E766-80CC16A732C8}"/>
              </a:ext>
            </a:extLst>
          </p:cNvPr>
          <p:cNvSpPr txBox="1"/>
          <p:nvPr/>
        </p:nvSpPr>
        <p:spPr>
          <a:xfrm>
            <a:off x="42394" y="4278997"/>
            <a:ext cx="68541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Interface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Configures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 the modular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Displays real-time status</a:t>
            </a:r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 of each module</a:t>
            </a:r>
          </a:p>
        </p:txBody>
      </p:sp>
      <p:grpSp>
        <p:nvGrpSpPr>
          <p:cNvPr id="12" name="Google Shape;550;p21">
            <a:extLst>
              <a:ext uri="{FF2B5EF4-FFF2-40B4-BE49-F238E27FC236}">
                <a16:creationId xmlns:a16="http://schemas.microsoft.com/office/drawing/2014/main" id="{F523F98D-BDB5-5831-2E24-8CAFB3FB453F}"/>
              </a:ext>
            </a:extLst>
          </p:cNvPr>
          <p:cNvGrpSpPr/>
          <p:nvPr/>
        </p:nvGrpSpPr>
        <p:grpSpPr>
          <a:xfrm>
            <a:off x="4131745" y="3980937"/>
            <a:ext cx="3292996" cy="974100"/>
            <a:chOff x="3146739" y="3514768"/>
            <a:chExt cx="3292996" cy="974100"/>
          </a:xfrm>
        </p:grpSpPr>
        <p:sp>
          <p:nvSpPr>
            <p:cNvPr id="13" name="Google Shape;553;p21">
              <a:extLst>
                <a:ext uri="{FF2B5EF4-FFF2-40B4-BE49-F238E27FC236}">
                  <a16:creationId xmlns:a16="http://schemas.microsoft.com/office/drawing/2014/main" id="{1F30D78F-2E2F-1F5F-2438-5990D3A17ACC}"/>
                </a:ext>
              </a:extLst>
            </p:cNvPr>
            <p:cNvSpPr/>
            <p:nvPr/>
          </p:nvSpPr>
          <p:spPr>
            <a:xfrm>
              <a:off x="3146739" y="3514768"/>
              <a:ext cx="974100" cy="974100"/>
            </a:xfrm>
            <a:prstGeom prst="ellipse">
              <a:avLst/>
            </a:prstGeom>
            <a:noFill/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dirty="0">
                  <a:solidFill>
                    <a:schemeClr val="lt2"/>
                  </a:solidFill>
                  <a:latin typeface="Poppins Black"/>
                  <a:cs typeface="Poppins Black"/>
                  <a:sym typeface="Poppins Black"/>
                </a:rPr>
                <a:t>4</a:t>
              </a:r>
              <a:endParaRPr dirty="0"/>
            </a:p>
          </p:txBody>
        </p:sp>
        <p:cxnSp>
          <p:nvCxnSpPr>
            <p:cNvPr id="14" name="Google Shape;554;p21">
              <a:extLst>
                <a:ext uri="{FF2B5EF4-FFF2-40B4-BE49-F238E27FC236}">
                  <a16:creationId xmlns:a16="http://schemas.microsoft.com/office/drawing/2014/main" id="{D7CD7895-6E5A-36C5-C31F-3C9B83EB9C03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 rot="5400000" flipH="1" flipV="1">
              <a:off x="4946077" y="2995210"/>
              <a:ext cx="181370" cy="2805946"/>
            </a:xfrm>
            <a:prstGeom prst="bentConnector4">
              <a:avLst>
                <a:gd name="adj1" fmla="val -44640"/>
                <a:gd name="adj2" fmla="val 10009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/>
      <p:bldP spid="7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stribution Icon #337524 - Free Icons Library">
            <a:extLst>
              <a:ext uri="{FF2B5EF4-FFF2-40B4-BE49-F238E27FC236}">
                <a16:creationId xmlns:a16="http://schemas.microsoft.com/office/drawing/2014/main" id="{FD92F790-CE35-C52E-E8F5-013A389F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394" y="31354"/>
            <a:ext cx="1652464" cy="13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8" name="Google Shape;1908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DISTRIBUTION</a:t>
            </a:r>
            <a:endParaRPr dirty="0"/>
          </a:p>
        </p:txBody>
      </p:sp>
      <p:grpSp>
        <p:nvGrpSpPr>
          <p:cNvPr id="1909" name="Google Shape;1909;p37"/>
          <p:cNvGrpSpPr/>
          <p:nvPr/>
        </p:nvGrpSpPr>
        <p:grpSpPr>
          <a:xfrm>
            <a:off x="720013" y="1363725"/>
            <a:ext cx="1297800" cy="1297800"/>
            <a:chOff x="5544575" y="1228250"/>
            <a:chExt cx="1297800" cy="1297800"/>
          </a:xfrm>
        </p:grpSpPr>
        <p:sp>
          <p:nvSpPr>
            <p:cNvPr id="1910" name="Google Shape;1910;p37"/>
            <p:cNvSpPr/>
            <p:nvPr/>
          </p:nvSpPr>
          <p:spPr>
            <a:xfrm>
              <a:off x="5706425" y="1390100"/>
              <a:ext cx="974100" cy="97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11" name="Google Shape;1911;p37"/>
            <p:cNvSpPr/>
            <p:nvPr/>
          </p:nvSpPr>
          <p:spPr>
            <a:xfrm flipH="1">
              <a:off x="5544575" y="1228250"/>
              <a:ext cx="1297800" cy="1297800"/>
            </a:xfrm>
            <a:prstGeom prst="blockArc">
              <a:avLst>
                <a:gd name="adj1" fmla="val 2245225"/>
                <a:gd name="adj2" fmla="val 15966920"/>
                <a:gd name="adj3" fmla="val 1900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12" name="Google Shape;1912;p37"/>
          <p:cNvGrpSpPr/>
          <p:nvPr/>
        </p:nvGrpSpPr>
        <p:grpSpPr>
          <a:xfrm>
            <a:off x="2246450" y="1592763"/>
            <a:ext cx="2321140" cy="839725"/>
            <a:chOff x="2017850" y="1615725"/>
            <a:chExt cx="2321140" cy="839725"/>
          </a:xfrm>
        </p:grpSpPr>
        <p:sp>
          <p:nvSpPr>
            <p:cNvPr id="1913" name="Google Shape;1913;p37"/>
            <p:cNvSpPr txBox="1"/>
            <p:nvPr/>
          </p:nvSpPr>
          <p:spPr>
            <a:xfrm>
              <a:off x="2017850" y="1615725"/>
              <a:ext cx="1297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Nalim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914" name="Google Shape;1914;p37"/>
            <p:cNvSpPr txBox="1"/>
            <p:nvPr/>
          </p:nvSpPr>
          <p:spPr>
            <a:xfrm>
              <a:off x="2017850" y="1885750"/>
              <a:ext cx="232114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Mechanical Design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Fabrication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Analysis</a:t>
              </a:r>
              <a:endParaRPr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916" name="Google Shape;1916;p37"/>
          <p:cNvGrpSpPr/>
          <p:nvPr/>
        </p:nvGrpSpPr>
        <p:grpSpPr>
          <a:xfrm>
            <a:off x="720013" y="3145950"/>
            <a:ext cx="1297800" cy="1297800"/>
            <a:chOff x="5544575" y="1228250"/>
            <a:chExt cx="1297800" cy="1297800"/>
          </a:xfrm>
        </p:grpSpPr>
        <p:sp>
          <p:nvSpPr>
            <p:cNvPr id="1917" name="Google Shape;1917;p37"/>
            <p:cNvSpPr/>
            <p:nvPr/>
          </p:nvSpPr>
          <p:spPr>
            <a:xfrm>
              <a:off x="5706425" y="1390100"/>
              <a:ext cx="974100" cy="97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18" name="Google Shape;1918;p37"/>
            <p:cNvSpPr/>
            <p:nvPr/>
          </p:nvSpPr>
          <p:spPr>
            <a:xfrm flipH="1">
              <a:off x="5544575" y="1228250"/>
              <a:ext cx="1297800" cy="1297800"/>
            </a:xfrm>
            <a:prstGeom prst="blockArc">
              <a:avLst>
                <a:gd name="adj1" fmla="val 7979560"/>
                <a:gd name="adj2" fmla="val 15966920"/>
                <a:gd name="adj3" fmla="val 1900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19" name="Google Shape;1919;p37"/>
          <p:cNvGrpSpPr/>
          <p:nvPr/>
        </p:nvGrpSpPr>
        <p:grpSpPr>
          <a:xfrm>
            <a:off x="2246450" y="3374988"/>
            <a:ext cx="2088300" cy="839725"/>
            <a:chOff x="2017850" y="1615725"/>
            <a:chExt cx="2088300" cy="839725"/>
          </a:xfrm>
        </p:grpSpPr>
        <p:sp>
          <p:nvSpPr>
            <p:cNvPr id="1920" name="Google Shape;1920;p37"/>
            <p:cNvSpPr txBox="1"/>
            <p:nvPr/>
          </p:nvSpPr>
          <p:spPr>
            <a:xfrm>
              <a:off x="2017850" y="1615725"/>
              <a:ext cx="1062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Umair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921" name="Google Shape;1921;p37"/>
            <p:cNvSpPr txBox="1"/>
            <p:nvPr/>
          </p:nvSpPr>
          <p:spPr>
            <a:xfrm>
              <a:off x="2017850" y="1885750"/>
              <a:ext cx="208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GB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Servo Control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GB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Localization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-GB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Algorithm</a:t>
              </a:r>
              <a:endParaRPr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923" name="Google Shape;1923;p37"/>
          <p:cNvGrpSpPr/>
          <p:nvPr/>
        </p:nvGrpSpPr>
        <p:grpSpPr>
          <a:xfrm>
            <a:off x="4816038" y="1363725"/>
            <a:ext cx="1297800" cy="1297800"/>
            <a:chOff x="5544575" y="1228250"/>
            <a:chExt cx="1297800" cy="1297800"/>
          </a:xfrm>
        </p:grpSpPr>
        <p:sp>
          <p:nvSpPr>
            <p:cNvPr id="1924" name="Google Shape;1924;p37"/>
            <p:cNvSpPr/>
            <p:nvPr/>
          </p:nvSpPr>
          <p:spPr>
            <a:xfrm>
              <a:off x="5706425" y="1390100"/>
              <a:ext cx="974100" cy="97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25" name="Google Shape;1925;p37"/>
            <p:cNvSpPr/>
            <p:nvPr/>
          </p:nvSpPr>
          <p:spPr>
            <a:xfrm flipH="1">
              <a:off x="5544575" y="1228250"/>
              <a:ext cx="1297800" cy="1297800"/>
            </a:xfrm>
            <a:prstGeom prst="blockArc">
              <a:avLst>
                <a:gd name="adj1" fmla="val 7303704"/>
                <a:gd name="adj2" fmla="val 15966920"/>
                <a:gd name="adj3" fmla="val 1900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26" name="Google Shape;1926;p37"/>
          <p:cNvGrpSpPr/>
          <p:nvPr/>
        </p:nvGrpSpPr>
        <p:grpSpPr>
          <a:xfrm>
            <a:off x="6342474" y="1592763"/>
            <a:ext cx="2088301" cy="839725"/>
            <a:chOff x="2017849" y="1615725"/>
            <a:chExt cx="2088301" cy="839725"/>
          </a:xfrm>
        </p:grpSpPr>
        <p:sp>
          <p:nvSpPr>
            <p:cNvPr id="1927" name="Google Shape;1927;p37"/>
            <p:cNvSpPr txBox="1"/>
            <p:nvPr/>
          </p:nvSpPr>
          <p:spPr>
            <a:xfrm>
              <a:off x="2017849" y="1615725"/>
              <a:ext cx="1297799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Waseem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928" name="Google Shape;1928;p37"/>
            <p:cNvSpPr txBox="1"/>
            <p:nvPr/>
          </p:nvSpPr>
          <p:spPr>
            <a:xfrm>
              <a:off x="2017850" y="1885750"/>
              <a:ext cx="208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Communication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ROS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endParaRPr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930" name="Google Shape;1930;p37"/>
          <p:cNvGrpSpPr/>
          <p:nvPr/>
        </p:nvGrpSpPr>
        <p:grpSpPr>
          <a:xfrm>
            <a:off x="4816038" y="3145950"/>
            <a:ext cx="1297800" cy="1297800"/>
            <a:chOff x="5544575" y="1228250"/>
            <a:chExt cx="1297800" cy="1297800"/>
          </a:xfrm>
        </p:grpSpPr>
        <p:sp>
          <p:nvSpPr>
            <p:cNvPr id="1931" name="Google Shape;1931;p37"/>
            <p:cNvSpPr/>
            <p:nvPr/>
          </p:nvSpPr>
          <p:spPr>
            <a:xfrm>
              <a:off x="5706425" y="1390100"/>
              <a:ext cx="974100" cy="97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32" name="Google Shape;1932;p37"/>
            <p:cNvSpPr/>
            <p:nvPr/>
          </p:nvSpPr>
          <p:spPr>
            <a:xfrm flipH="1">
              <a:off x="5544575" y="1228250"/>
              <a:ext cx="1297800" cy="1297800"/>
            </a:xfrm>
            <a:prstGeom prst="blockArc">
              <a:avLst>
                <a:gd name="adj1" fmla="val 5569385"/>
                <a:gd name="adj2" fmla="val 15966920"/>
                <a:gd name="adj3" fmla="val 1900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33" name="Google Shape;1933;p37"/>
          <p:cNvGrpSpPr/>
          <p:nvPr/>
        </p:nvGrpSpPr>
        <p:grpSpPr>
          <a:xfrm>
            <a:off x="6342475" y="3374988"/>
            <a:ext cx="2088300" cy="839725"/>
            <a:chOff x="2017850" y="1615725"/>
            <a:chExt cx="2088300" cy="839725"/>
          </a:xfrm>
        </p:grpSpPr>
        <p:sp>
          <p:nvSpPr>
            <p:cNvPr id="1934" name="Google Shape;1934;p37"/>
            <p:cNvSpPr txBox="1"/>
            <p:nvPr/>
          </p:nvSpPr>
          <p:spPr>
            <a:xfrm>
              <a:off x="2017850" y="1615725"/>
              <a:ext cx="1062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Saad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1935" name="Google Shape;1935;p37"/>
            <p:cNvSpPr txBox="1"/>
            <p:nvPr/>
          </p:nvSpPr>
          <p:spPr>
            <a:xfrm>
              <a:off x="2017850" y="1885750"/>
              <a:ext cx="2088300" cy="5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Electrical Design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Integration</a:t>
              </a:r>
            </a:p>
            <a:p>
              <a:pPr marL="285750" lvl="0" indent="-285750" algn="l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</a:pPr>
              <a:r>
                <a:rPr lang="en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User Interface</a:t>
              </a:r>
            </a:p>
          </p:txBody>
        </p:sp>
      </p:grpSp>
      <p:grpSp>
        <p:nvGrpSpPr>
          <p:cNvPr id="5" name="Google Shape;10830;p76">
            <a:extLst>
              <a:ext uri="{FF2B5EF4-FFF2-40B4-BE49-F238E27FC236}">
                <a16:creationId xmlns:a16="http://schemas.microsoft.com/office/drawing/2014/main" id="{3BA77377-FBA1-3AE1-E801-83F1FEB2C600}"/>
              </a:ext>
            </a:extLst>
          </p:cNvPr>
          <p:cNvGrpSpPr/>
          <p:nvPr/>
        </p:nvGrpSpPr>
        <p:grpSpPr>
          <a:xfrm>
            <a:off x="5286711" y="1854869"/>
            <a:ext cx="356205" cy="356205"/>
            <a:chOff x="-44512325" y="3176075"/>
            <a:chExt cx="300900" cy="300900"/>
          </a:xfrm>
          <a:solidFill>
            <a:schemeClr val="bg2">
              <a:lumMod val="90000"/>
            </a:schemeClr>
          </a:solidFill>
        </p:grpSpPr>
        <p:sp>
          <p:nvSpPr>
            <p:cNvPr id="6" name="Google Shape;10831;p76">
              <a:extLst>
                <a:ext uri="{FF2B5EF4-FFF2-40B4-BE49-F238E27FC236}">
                  <a16:creationId xmlns:a16="http://schemas.microsoft.com/office/drawing/2014/main" id="{7BF44B73-58A6-510F-71C0-9A120002F38A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32;p76">
              <a:extLst>
                <a:ext uri="{FF2B5EF4-FFF2-40B4-BE49-F238E27FC236}">
                  <a16:creationId xmlns:a16="http://schemas.microsoft.com/office/drawing/2014/main" id="{988A81AF-93B6-4091-D5EA-C226516C6873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33;p76">
              <a:extLst>
                <a:ext uri="{FF2B5EF4-FFF2-40B4-BE49-F238E27FC236}">
                  <a16:creationId xmlns:a16="http://schemas.microsoft.com/office/drawing/2014/main" id="{38FF8F1C-9D3C-460F-2B40-6135793C28D8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1549;p78">
            <a:extLst>
              <a:ext uri="{FF2B5EF4-FFF2-40B4-BE49-F238E27FC236}">
                <a16:creationId xmlns:a16="http://schemas.microsoft.com/office/drawing/2014/main" id="{32A3BFC1-4513-4AD5-D81C-874C3DAC2178}"/>
              </a:ext>
            </a:extLst>
          </p:cNvPr>
          <p:cNvGrpSpPr/>
          <p:nvPr/>
        </p:nvGrpSpPr>
        <p:grpSpPr>
          <a:xfrm>
            <a:off x="1167592" y="1824853"/>
            <a:ext cx="380518" cy="386221"/>
            <a:chOff x="-4478975" y="3251700"/>
            <a:chExt cx="293825" cy="293800"/>
          </a:xfrm>
          <a:solidFill>
            <a:schemeClr val="bg2">
              <a:lumMod val="90000"/>
            </a:schemeClr>
          </a:solidFill>
        </p:grpSpPr>
        <p:sp>
          <p:nvSpPr>
            <p:cNvPr id="10" name="Google Shape;11550;p78">
              <a:extLst>
                <a:ext uri="{FF2B5EF4-FFF2-40B4-BE49-F238E27FC236}">
                  <a16:creationId xmlns:a16="http://schemas.microsoft.com/office/drawing/2014/main" id="{30013A47-F5A7-0D29-D258-888C6732C8DF}"/>
                </a:ext>
              </a:extLst>
            </p:cNvPr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51;p78">
              <a:extLst>
                <a:ext uri="{FF2B5EF4-FFF2-40B4-BE49-F238E27FC236}">
                  <a16:creationId xmlns:a16="http://schemas.microsoft.com/office/drawing/2014/main" id="{EE46437D-B9CD-ACEA-7616-8BB158DE9980}"/>
                </a:ext>
              </a:extLst>
            </p:cNvPr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1552;p78">
              <a:extLst>
                <a:ext uri="{FF2B5EF4-FFF2-40B4-BE49-F238E27FC236}">
                  <a16:creationId xmlns:a16="http://schemas.microsoft.com/office/drawing/2014/main" id="{62A84044-5AA8-BC34-B8E1-8A82D17A024B}"/>
                </a:ext>
              </a:extLst>
            </p:cNvPr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264;p70">
            <a:extLst>
              <a:ext uri="{FF2B5EF4-FFF2-40B4-BE49-F238E27FC236}">
                <a16:creationId xmlns:a16="http://schemas.microsoft.com/office/drawing/2014/main" id="{B5FA9917-7565-B4D7-4F9F-1717AA40EE2A}"/>
              </a:ext>
            </a:extLst>
          </p:cNvPr>
          <p:cNvGrpSpPr/>
          <p:nvPr/>
        </p:nvGrpSpPr>
        <p:grpSpPr>
          <a:xfrm>
            <a:off x="5249777" y="3602526"/>
            <a:ext cx="411427" cy="364559"/>
            <a:chOff x="1706078" y="2092648"/>
            <a:chExt cx="660913" cy="637296"/>
          </a:xfrm>
          <a:solidFill>
            <a:schemeClr val="bg2">
              <a:lumMod val="90000"/>
            </a:schemeClr>
          </a:solidFill>
        </p:grpSpPr>
        <p:sp>
          <p:nvSpPr>
            <p:cNvPr id="14" name="Google Shape;8265;p70">
              <a:extLst>
                <a:ext uri="{FF2B5EF4-FFF2-40B4-BE49-F238E27FC236}">
                  <a16:creationId xmlns:a16="http://schemas.microsoft.com/office/drawing/2014/main" id="{0ED234EA-CE1E-C7C4-2125-C6ED2C8B10E2}"/>
                </a:ext>
              </a:extLst>
            </p:cNvPr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8266;p70">
              <a:extLst>
                <a:ext uri="{FF2B5EF4-FFF2-40B4-BE49-F238E27FC236}">
                  <a16:creationId xmlns:a16="http://schemas.microsoft.com/office/drawing/2014/main" id="{11FA8F15-8FBB-21AE-8635-4C1B67958E24}"/>
                </a:ext>
              </a:extLst>
            </p:cNvPr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  <a:grpFill/>
          </p:grpSpPr>
          <p:sp>
            <p:nvSpPr>
              <p:cNvPr id="16" name="Google Shape;8267;p70">
                <a:extLst>
                  <a:ext uri="{FF2B5EF4-FFF2-40B4-BE49-F238E27FC236}">
                    <a16:creationId xmlns:a16="http://schemas.microsoft.com/office/drawing/2014/main" id="{EA507AF7-DE32-9298-9D51-E414EBA0E8C1}"/>
                  </a:ext>
                </a:extLst>
              </p:cNvPr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268;p70">
                <a:extLst>
                  <a:ext uri="{FF2B5EF4-FFF2-40B4-BE49-F238E27FC236}">
                    <a16:creationId xmlns:a16="http://schemas.microsoft.com/office/drawing/2014/main" id="{4C7634FF-BA48-15CA-FBE0-CD043232D248}"/>
                  </a:ext>
                </a:extLst>
              </p:cNvPr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269;p70">
                <a:extLst>
                  <a:ext uri="{FF2B5EF4-FFF2-40B4-BE49-F238E27FC236}">
                    <a16:creationId xmlns:a16="http://schemas.microsoft.com/office/drawing/2014/main" id="{7AE7F39F-419E-9DFF-188B-35636FA19300}"/>
                  </a:ext>
                </a:extLst>
              </p:cNvPr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9" name="Google Shape;8101;p70">
            <a:extLst>
              <a:ext uri="{FF2B5EF4-FFF2-40B4-BE49-F238E27FC236}">
                <a16:creationId xmlns:a16="http://schemas.microsoft.com/office/drawing/2014/main" id="{986EA6DD-CA2D-F667-C083-AAEEFE94170A}"/>
              </a:ext>
            </a:extLst>
          </p:cNvPr>
          <p:cNvGrpSpPr/>
          <p:nvPr/>
        </p:nvGrpSpPr>
        <p:grpSpPr>
          <a:xfrm>
            <a:off x="1167592" y="3633422"/>
            <a:ext cx="402641" cy="333663"/>
            <a:chOff x="7617850" y="2063282"/>
            <a:chExt cx="799565" cy="670282"/>
          </a:xfrm>
          <a:solidFill>
            <a:schemeClr val="bg2">
              <a:lumMod val="90000"/>
            </a:schemeClr>
          </a:solidFill>
        </p:grpSpPr>
        <p:cxnSp>
          <p:nvCxnSpPr>
            <p:cNvPr id="20" name="Google Shape;8102;p70">
              <a:extLst>
                <a:ext uri="{FF2B5EF4-FFF2-40B4-BE49-F238E27FC236}">
                  <a16:creationId xmlns:a16="http://schemas.microsoft.com/office/drawing/2014/main" id="{9C2C48DE-A054-D190-4B12-DAA2D7761ED6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8103;p70">
              <a:extLst>
                <a:ext uri="{FF2B5EF4-FFF2-40B4-BE49-F238E27FC236}">
                  <a16:creationId xmlns:a16="http://schemas.microsoft.com/office/drawing/2014/main" id="{70340F66-0ACC-FBB4-ABA2-EE082F6957C4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8104;p70">
              <a:extLst>
                <a:ext uri="{FF2B5EF4-FFF2-40B4-BE49-F238E27FC236}">
                  <a16:creationId xmlns:a16="http://schemas.microsoft.com/office/drawing/2014/main" id="{38465332-1854-1689-0423-682D9A7E9E96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8105;p70">
              <a:extLst>
                <a:ext uri="{FF2B5EF4-FFF2-40B4-BE49-F238E27FC236}">
                  <a16:creationId xmlns:a16="http://schemas.microsoft.com/office/drawing/2014/main" id="{4977C18B-4C9D-160B-7E1A-AE8C646C8236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8106;p70">
              <a:extLst>
                <a:ext uri="{FF2B5EF4-FFF2-40B4-BE49-F238E27FC236}">
                  <a16:creationId xmlns:a16="http://schemas.microsoft.com/office/drawing/2014/main" id="{975BED5E-69BC-8CE3-AF2F-372F72415F66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8107;p70">
              <a:extLst>
                <a:ext uri="{FF2B5EF4-FFF2-40B4-BE49-F238E27FC236}">
                  <a16:creationId xmlns:a16="http://schemas.microsoft.com/office/drawing/2014/main" id="{70EA64D6-C3E7-3250-F362-BD2510CA3C4C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" name="Google Shape;8108;p70">
              <a:extLst>
                <a:ext uri="{FF2B5EF4-FFF2-40B4-BE49-F238E27FC236}">
                  <a16:creationId xmlns:a16="http://schemas.microsoft.com/office/drawing/2014/main" id="{A854C0F8-37EF-D692-285A-DCAF9C411396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  <a:grpFill/>
          </p:grpSpPr>
          <p:grpSp>
            <p:nvGrpSpPr>
              <p:cNvPr id="27" name="Google Shape;8109;p70">
                <a:extLst>
                  <a:ext uri="{FF2B5EF4-FFF2-40B4-BE49-F238E27FC236}">
                    <a16:creationId xmlns:a16="http://schemas.microsoft.com/office/drawing/2014/main" id="{4D7AD7F6-A112-70C0-A54D-4994A136CFA8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33" name="Google Shape;8110;p70">
                  <a:extLst>
                    <a:ext uri="{FF2B5EF4-FFF2-40B4-BE49-F238E27FC236}">
                      <a16:creationId xmlns:a16="http://schemas.microsoft.com/office/drawing/2014/main" id="{49E4B26C-2D55-E1FB-8FD7-8006224CA6EE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8111;p70">
                  <a:extLst>
                    <a:ext uri="{FF2B5EF4-FFF2-40B4-BE49-F238E27FC236}">
                      <a16:creationId xmlns:a16="http://schemas.microsoft.com/office/drawing/2014/main" id="{F23B6ED4-D8C2-843A-7324-1E6464D1F31B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8112;p70">
                  <a:extLst>
                    <a:ext uri="{FF2B5EF4-FFF2-40B4-BE49-F238E27FC236}">
                      <a16:creationId xmlns:a16="http://schemas.microsoft.com/office/drawing/2014/main" id="{E54EFC40-1138-5AD4-91E1-9A9346C80171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8113;p70">
                  <a:extLst>
                    <a:ext uri="{FF2B5EF4-FFF2-40B4-BE49-F238E27FC236}">
                      <a16:creationId xmlns:a16="http://schemas.microsoft.com/office/drawing/2014/main" id="{D0F4D2B4-7621-AE1E-784E-E733F973864D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8114;p70">
                <a:extLst>
                  <a:ext uri="{FF2B5EF4-FFF2-40B4-BE49-F238E27FC236}">
                    <a16:creationId xmlns:a16="http://schemas.microsoft.com/office/drawing/2014/main" id="{4351AFBF-38D4-8ABA-1102-0DE4E00C4D34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29" name="Google Shape;8115;p70">
                  <a:extLst>
                    <a:ext uri="{FF2B5EF4-FFF2-40B4-BE49-F238E27FC236}">
                      <a16:creationId xmlns:a16="http://schemas.microsoft.com/office/drawing/2014/main" id="{BCFCD9C0-0DEC-6A82-F2E3-A088B234028C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8116;p70">
                  <a:extLst>
                    <a:ext uri="{FF2B5EF4-FFF2-40B4-BE49-F238E27FC236}">
                      <a16:creationId xmlns:a16="http://schemas.microsoft.com/office/drawing/2014/main" id="{54016F28-4994-61E0-2601-38130CC28A5C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8117;p70">
                  <a:extLst>
                    <a:ext uri="{FF2B5EF4-FFF2-40B4-BE49-F238E27FC236}">
                      <a16:creationId xmlns:a16="http://schemas.microsoft.com/office/drawing/2014/main" id="{07802B9D-3698-7111-345B-65A162D20D42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8118;p70">
                  <a:extLst>
                    <a:ext uri="{FF2B5EF4-FFF2-40B4-BE49-F238E27FC236}">
                      <a16:creationId xmlns:a16="http://schemas.microsoft.com/office/drawing/2014/main" id="{B259F035-D746-D5BA-2FAD-A98CAB56A683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0297941E-3018-69D6-7696-CC5AED09F893}"/>
              </a:ext>
            </a:extLst>
          </p:cNvPr>
          <p:cNvSpPr/>
          <p:nvPr/>
        </p:nvSpPr>
        <p:spPr>
          <a:xfrm rot="19359066" flipH="1">
            <a:off x="-1769454" y="4409404"/>
            <a:ext cx="4039656" cy="296747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9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976E9-D550-DB51-D52E-A4AB62ACA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A8E8D1F-55BC-7E68-B2FF-4E8ED0F90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" y="2278350"/>
            <a:ext cx="1620877" cy="2722275"/>
          </a:xfrm>
          <a:prstGeom prst="rect">
            <a:avLst/>
          </a:prstGeom>
        </p:spPr>
      </p:pic>
      <p:pic>
        <p:nvPicPr>
          <p:cNvPr id="4" name="Assembly5">
            <a:hlinkClick r:id="" action="ppaction://media"/>
            <a:extLst>
              <a:ext uri="{FF2B5EF4-FFF2-40B4-BE49-F238E27FC236}">
                <a16:creationId xmlns:a16="http://schemas.microsoft.com/office/drawing/2014/main" id="{E62B526B-9501-1AF2-DDAB-5F69A397E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lum bright="20000" contrast="40000"/>
          </a:blip>
          <a:stretch>
            <a:fillRect/>
          </a:stretch>
        </p:blipFill>
        <p:spPr>
          <a:xfrm>
            <a:off x="504209" y="1085675"/>
            <a:ext cx="7328439" cy="4122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0C70D-2BFF-784F-BC5E-CBFD6DD7757C}"/>
              </a:ext>
            </a:extLst>
          </p:cNvPr>
          <p:cNvSpPr txBox="1"/>
          <p:nvPr/>
        </p:nvSpPr>
        <p:spPr>
          <a:xfrm>
            <a:off x="1543301" y="1834423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MS shell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9FEE4-D942-E348-AB4D-04BD2119731A}"/>
              </a:ext>
            </a:extLst>
          </p:cNvPr>
          <p:cNvSpPr txBox="1"/>
          <p:nvPr/>
        </p:nvSpPr>
        <p:spPr>
          <a:xfrm>
            <a:off x="3523337" y="2417861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ESP 32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64019-5675-43BF-DD42-D5DC9C1E39D5}"/>
              </a:ext>
            </a:extLst>
          </p:cNvPr>
          <p:cNvSpPr txBox="1"/>
          <p:nvPr/>
        </p:nvSpPr>
        <p:spPr>
          <a:xfrm>
            <a:off x="2968277" y="1120313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N20 Caster wheel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5DDA7-03AA-614F-C22A-7D26D0B3C29E}"/>
              </a:ext>
            </a:extLst>
          </p:cNvPr>
          <p:cNvSpPr txBox="1"/>
          <p:nvPr/>
        </p:nvSpPr>
        <p:spPr>
          <a:xfrm>
            <a:off x="5215527" y="257174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3D Printed Chassis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D120D-0B9E-0BBD-E73B-7DAB28D06E84}"/>
              </a:ext>
            </a:extLst>
          </p:cNvPr>
          <p:cNvSpPr txBox="1"/>
          <p:nvPr/>
        </p:nvSpPr>
        <p:spPr>
          <a:xfrm>
            <a:off x="4562475" y="3561522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MG996R Servo Motor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069399-AAB0-6AD5-7BB0-18E1CCCA923C}"/>
              </a:ext>
            </a:extLst>
          </p:cNvPr>
          <p:cNvSpPr txBox="1"/>
          <p:nvPr/>
        </p:nvSpPr>
        <p:spPr>
          <a:xfrm>
            <a:off x="6414079" y="3637839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Buck Module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E7755-02BE-0157-5EF1-774288D6F81B}"/>
              </a:ext>
            </a:extLst>
          </p:cNvPr>
          <p:cNvSpPr txBox="1"/>
          <p:nvPr/>
        </p:nvSpPr>
        <p:spPr>
          <a:xfrm>
            <a:off x="2441149" y="4859070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N42 Neodymium Magnet</a:t>
            </a:r>
            <a:endParaRPr lang="LID409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6101A-4002-5403-1876-987992F411B3}"/>
              </a:ext>
            </a:extLst>
          </p:cNvPr>
          <p:cNvSpPr txBox="1"/>
          <p:nvPr/>
        </p:nvSpPr>
        <p:spPr>
          <a:xfrm>
            <a:off x="1443916" y="3637839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3S Lippo Battery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ED6F3-BD21-02DA-F147-F4B35B595EEC}"/>
              </a:ext>
            </a:extLst>
          </p:cNvPr>
          <p:cNvSpPr txBox="1"/>
          <p:nvPr/>
        </p:nvSpPr>
        <p:spPr>
          <a:xfrm>
            <a:off x="2303672" y="3242740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Rubber Wheel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A5375-C003-4765-F65F-906F8C7B3464}"/>
              </a:ext>
            </a:extLst>
          </p:cNvPr>
          <p:cNvSpPr txBox="1"/>
          <p:nvPr/>
        </p:nvSpPr>
        <p:spPr>
          <a:xfrm>
            <a:off x="5101516" y="1988311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M4 </a:t>
            </a:r>
            <a:r>
              <a:rPr lang="en-GB" dirty="0" err="1"/>
              <a:t>Srews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5FF35-BFAB-EE08-EB70-B474FE2633E4}"/>
              </a:ext>
            </a:extLst>
          </p:cNvPr>
          <p:cNvSpPr txBox="1"/>
          <p:nvPr/>
        </p:nvSpPr>
        <p:spPr>
          <a:xfrm>
            <a:off x="4599071" y="1558761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Spring</a:t>
            </a:r>
            <a:endParaRPr lang="LID4096" dirty="0"/>
          </a:p>
        </p:txBody>
      </p:sp>
      <p:pic>
        <p:nvPicPr>
          <p:cNvPr id="21" name="Assembly">
            <a:hlinkClick r:id="" action="ppaction://media"/>
            <a:extLst>
              <a:ext uri="{FF2B5EF4-FFF2-40B4-BE49-F238E27FC236}">
                <a16:creationId xmlns:a16="http://schemas.microsoft.com/office/drawing/2014/main" id="{FFA48350-5750-92AA-61D1-7BC88699A2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lum bright="20000" contrast="40000"/>
          </a:blip>
          <a:stretch>
            <a:fillRect/>
          </a:stretch>
        </p:blipFill>
        <p:spPr>
          <a:xfrm>
            <a:off x="6810097" y="-213351"/>
            <a:ext cx="2650670" cy="2650670"/>
          </a:xfrm>
          <a:prstGeom prst="flowChartConnector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51C1F79-451C-86F8-4B2A-7F770FCB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 Black" panose="00000A00000000000000" pitchFamily="2" charset="0"/>
                <a:cs typeface="Poppins Black" panose="00000A00000000000000" pitchFamily="2" charset="0"/>
              </a:rPr>
              <a:t>MECHANICAL 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16194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4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82282C9B-AB7D-17BE-ED65-47C116509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>
            <a:extLst>
              <a:ext uri="{FF2B5EF4-FFF2-40B4-BE49-F238E27FC236}">
                <a16:creationId xmlns:a16="http://schemas.microsoft.com/office/drawing/2014/main" id="{E3D3104E-EC11-0198-74C6-FA4725F5D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524" y="362488"/>
            <a:ext cx="7385776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DESIGN &amp; FABRICATION</a:t>
            </a:r>
          </a:p>
        </p:txBody>
      </p:sp>
      <p:pic>
        <p:nvPicPr>
          <p:cNvPr id="7" name="Picture 6" descr="A red round object on a black background&#10;&#10;Description automatically generated">
            <a:extLst>
              <a:ext uri="{FF2B5EF4-FFF2-40B4-BE49-F238E27FC236}">
                <a16:creationId xmlns:a16="http://schemas.microsoft.com/office/drawing/2014/main" id="{CDE4BC1D-D73A-BF5F-FC90-2493A9BE8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5163" y="1555809"/>
            <a:ext cx="1538287" cy="20318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47C8AA-A5B6-E2E1-5342-9C2C9030A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1620" y="1414299"/>
            <a:ext cx="2305372" cy="2314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A8DD2-176E-C0A5-21E2-0DCD03BBD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9819" y="1235011"/>
            <a:ext cx="2628974" cy="2438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FA205-0288-0144-86BC-670440AF73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9819" y="1228384"/>
            <a:ext cx="3191320" cy="243874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61042C2-643C-760C-08ED-6966644AC3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6" y="1126679"/>
            <a:ext cx="659765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Shell: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Pre-made 5-inch diameter railing ball with holes to allow signal transmission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Chassis: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3D printed with ABS for strength and lightweight design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Wheel System:</a:t>
            </a:r>
            <a:endParaRPr kumimoji="0" lang="LID4096" altLang="LID4096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Drive Wheels: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Touch the shell for motion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Caster Wheel: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Mounted with a spring for energy absorption </a:t>
            </a:r>
            <a:r>
              <a:rPr kumimoji="0" lang="en-GB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	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and grip in small dents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Center of Mass: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Positioned below the ball’s </a:t>
            </a:r>
            <a:r>
              <a:rPr lang="en-GB" altLang="LID4096" sz="1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centre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for smooth rolling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355BCE-A1E6-A81F-7223-96303FDBDD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8804" y="1555808"/>
            <a:ext cx="1991003" cy="229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643E0DA0-5717-FBD3-5A76-DF2EAA32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ssembly7">
            <a:hlinkClick r:id="" action="ppaction://media"/>
            <a:extLst>
              <a:ext uri="{FF2B5EF4-FFF2-40B4-BE49-F238E27FC236}">
                <a16:creationId xmlns:a16="http://schemas.microsoft.com/office/drawing/2014/main" id="{97B9CA7D-C6DF-CEAF-EC89-CC780E7FFA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20000" contrast="40000"/>
          </a:blip>
          <a:stretch>
            <a:fillRect/>
          </a:stretch>
        </p:blipFill>
        <p:spPr>
          <a:xfrm>
            <a:off x="6203950" y="1244600"/>
            <a:ext cx="2940050" cy="2940050"/>
          </a:xfrm>
          <a:prstGeom prst="rect">
            <a:avLst/>
          </a:prstGeom>
        </p:spPr>
      </p:pic>
      <p:sp>
        <p:nvSpPr>
          <p:cNvPr id="198" name="Google Shape;198;p18">
            <a:extLst>
              <a:ext uri="{FF2B5EF4-FFF2-40B4-BE49-F238E27FC236}">
                <a16:creationId xmlns:a16="http://schemas.microsoft.com/office/drawing/2014/main" id="{FEA4642A-7ADE-B69C-17E1-1CD150BBC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524" y="362488"/>
            <a:ext cx="7557226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DESIGN CHALLENGES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0000B-4AE4-2164-C292-42C2CBC4D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6" y="1326736"/>
            <a:ext cx="677862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Signal Transmission: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Shell holes help bypass Faraday’s cage effect</a:t>
            </a:r>
            <a:endParaRPr kumimoji="0" lang="en-GB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Structural Adjustments: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Enhancing chassis durability and weight distribution</a:t>
            </a:r>
            <a:endParaRPr kumimoji="0" lang="en-GB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Improved Grip: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Optimizing caster wheel and spring tension</a:t>
            </a:r>
            <a:endParaRPr kumimoji="0" lang="en-GB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GB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Point connection </a:t>
            </a:r>
            <a:r>
              <a:rPr kumimoji="0" lang="en-GB" altLang="LID4096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between modules (</a:t>
            </a:r>
            <a:r>
              <a:rPr kumimoji="0" lang="en-GB" altLang="LID4096" sz="18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Line connection if holes</a:t>
            </a:r>
            <a:r>
              <a:rPr kumimoji="0" lang="en-GB" altLang="LID4096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kumimoji="0" lang="LID4096" altLang="LID4096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6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2774C9F0-9A32-2D71-DEF3-F561D9AA2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tsApp Video 2025-02-03 at 8.03.02 PM (1)">
            <a:hlinkClick r:id="" action="ppaction://media"/>
            <a:extLst>
              <a:ext uri="{FF2B5EF4-FFF2-40B4-BE49-F238E27FC236}">
                <a16:creationId xmlns:a16="http://schemas.microsoft.com/office/drawing/2014/main" id="{F5EB0653-5651-58EE-D3C9-126994623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20000" contrast="20000"/>
          </a:blip>
          <a:srcRect t="34205" b="34683"/>
          <a:stretch/>
        </p:blipFill>
        <p:spPr>
          <a:xfrm>
            <a:off x="6079386" y="3507059"/>
            <a:ext cx="3232899" cy="1688233"/>
          </a:xfrm>
          <a:prstGeom prst="heptagon">
            <a:avLst/>
          </a:prstGeom>
          <a:effectLst>
            <a:reflection blurRad="6350" stA="50000" endA="300" endPos="55500" dist="101600" dir="5400000" sy="-100000" algn="bl" rotWithShape="0"/>
            <a:softEdge rad="63500"/>
          </a:effectLst>
        </p:spPr>
      </p:pic>
      <p:sp>
        <p:nvSpPr>
          <p:cNvPr id="198" name="Google Shape;198;p18">
            <a:extLst>
              <a:ext uri="{FF2B5EF4-FFF2-40B4-BE49-F238E27FC236}">
                <a16:creationId xmlns:a16="http://schemas.microsoft.com/office/drawing/2014/main" id="{BA25ACB0-D2C8-B630-2288-48A664CC1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524" y="362488"/>
            <a:ext cx="7557226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MOTION &amp; STRUCTURAL STABILITY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15AFE8D-7469-112C-94E2-1751076B1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5" y="1326735"/>
            <a:ext cx="644525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kumimoji="0" lang="en-GB" altLang="LID4096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ifferential</a:t>
            </a:r>
            <a:r>
              <a:rPr kumimoji="0" lang="en-GB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Drive System: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Both wheels touching the shell enable controlled rolling</a:t>
            </a:r>
            <a:endParaRPr kumimoji="0" lang="en-GB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Magnetic Attachment: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Strong enough to hold the bot while maintaining modularity</a:t>
            </a:r>
            <a:endParaRPr kumimoji="0" lang="en-GB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Compact Design: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All components fit within a 5-inch ball while maintaining balance</a:t>
            </a:r>
            <a:endParaRPr kumimoji="0" lang="en-GB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Weight Optimization: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n-GB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~</a:t>
            </a:r>
            <a:r>
              <a:rPr lang="en-GB" altLang="LID4096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00g for stable locomotion and connectivity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35122-49DC-A78A-CB08-5A94247EF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772275" y="857997"/>
            <a:ext cx="2424430" cy="23882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hand holding a round metal object&#10;&#10;Description automatically generated">
            <a:extLst>
              <a:ext uri="{FF2B5EF4-FFF2-40B4-BE49-F238E27FC236}">
                <a16:creationId xmlns:a16="http://schemas.microsoft.com/office/drawing/2014/main" id="{BD270970-DF0A-2425-A684-D62544AC44B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3033" y="2896395"/>
            <a:ext cx="2377284" cy="24113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235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18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>
          <a:extLst>
            <a:ext uri="{FF2B5EF4-FFF2-40B4-BE49-F238E27FC236}">
              <a16:creationId xmlns:a16="http://schemas.microsoft.com/office/drawing/2014/main" id="{EA613B47-EB04-0816-EA73-FF147B77F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Rectangle 1859">
            <a:extLst>
              <a:ext uri="{FF2B5EF4-FFF2-40B4-BE49-F238E27FC236}">
                <a16:creationId xmlns:a16="http://schemas.microsoft.com/office/drawing/2014/main" id="{FE238D62-F5E8-727C-E6BD-B73DAD934D25}"/>
              </a:ext>
            </a:extLst>
          </p:cNvPr>
          <p:cNvSpPr/>
          <p:nvPr/>
        </p:nvSpPr>
        <p:spPr>
          <a:xfrm>
            <a:off x="6392844" y="1963449"/>
            <a:ext cx="573479" cy="59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61" name="Rectangle 1860">
            <a:extLst>
              <a:ext uri="{FF2B5EF4-FFF2-40B4-BE49-F238E27FC236}">
                <a16:creationId xmlns:a16="http://schemas.microsoft.com/office/drawing/2014/main" id="{C3278987-9742-6DE3-4609-6FDB122F8543}"/>
              </a:ext>
            </a:extLst>
          </p:cNvPr>
          <p:cNvSpPr/>
          <p:nvPr/>
        </p:nvSpPr>
        <p:spPr>
          <a:xfrm>
            <a:off x="3559116" y="4696389"/>
            <a:ext cx="3027422" cy="59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908" name="Google Shape;1908;p37">
            <a:extLst>
              <a:ext uri="{FF2B5EF4-FFF2-40B4-BE49-F238E27FC236}">
                <a16:creationId xmlns:a16="http://schemas.microsoft.com/office/drawing/2014/main" id="{0F65637C-3006-14EA-EB02-21E53DE36D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ELECTRICAL DESIGN</a:t>
            </a:r>
            <a:endParaRPr dirty="0"/>
          </a:p>
        </p:txBody>
      </p:sp>
      <p:pic>
        <p:nvPicPr>
          <p:cNvPr id="4" name="Picture 3" descr="A rectangular object with a label&#10;&#10;Description automatically generated">
            <a:extLst>
              <a:ext uri="{FF2B5EF4-FFF2-40B4-BE49-F238E27FC236}">
                <a16:creationId xmlns:a16="http://schemas.microsoft.com/office/drawing/2014/main" id="{3B4C1E99-2407-C2DF-5B52-24245BA95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128378">
            <a:off x="-75596" y="1727033"/>
            <a:ext cx="2605603" cy="2605603"/>
          </a:xfrm>
          <a:prstGeom prst="rect">
            <a:avLst/>
          </a:prstGeom>
        </p:spPr>
      </p:pic>
      <p:pic>
        <p:nvPicPr>
          <p:cNvPr id="38" name="Picture 3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C5A667B-3390-5215-41E3-69C9D3EA5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19592" b="16180"/>
          <a:stretch/>
        </p:blipFill>
        <p:spPr>
          <a:xfrm rot="19299737">
            <a:off x="4082438" y="770874"/>
            <a:ext cx="2402508" cy="1879428"/>
          </a:xfrm>
          <a:prstGeom prst="rect">
            <a:avLst/>
          </a:prstGeom>
        </p:spPr>
      </p:pic>
      <p:pic>
        <p:nvPicPr>
          <p:cNvPr id="40" name="Picture 39" descr="A black square device with white text&#10;&#10;Description automatically generated">
            <a:extLst>
              <a:ext uri="{FF2B5EF4-FFF2-40B4-BE49-F238E27FC236}">
                <a16:creationId xmlns:a16="http://schemas.microsoft.com/office/drawing/2014/main" id="{289AE03D-2953-5C54-B0CF-E29D2CD3C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6274" y="2722997"/>
            <a:ext cx="3631989" cy="2168466"/>
          </a:xfrm>
          <a:prstGeom prst="rect">
            <a:avLst/>
          </a:prstGeom>
        </p:spPr>
      </p:pic>
      <p:pic>
        <p:nvPicPr>
          <p:cNvPr id="44" name="Picture 43" descr="A black background with a black and white line&#10;&#10;Description automatically generated">
            <a:extLst>
              <a:ext uri="{FF2B5EF4-FFF2-40B4-BE49-F238E27FC236}">
                <a16:creationId xmlns:a16="http://schemas.microsoft.com/office/drawing/2014/main" id="{23070483-70FC-12B1-515D-F1B9CE6D1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2571" y="888057"/>
            <a:ext cx="2243276" cy="1566507"/>
          </a:xfrm>
          <a:prstGeom prst="rect">
            <a:avLst/>
          </a:prstGeom>
        </p:spPr>
      </p:pic>
      <p:pic>
        <p:nvPicPr>
          <p:cNvPr id="45" name="Picture 44" descr="A black square device with white text&#10;&#10;Description automatically generated">
            <a:extLst>
              <a:ext uri="{FF2B5EF4-FFF2-40B4-BE49-F238E27FC236}">
                <a16:creationId xmlns:a16="http://schemas.microsoft.com/office/drawing/2014/main" id="{F491A6CB-ED47-0B54-080F-510120A1D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33304"/>
          <a:stretch/>
        </p:blipFill>
        <p:spPr>
          <a:xfrm>
            <a:off x="3569441" y="2712689"/>
            <a:ext cx="2422398" cy="2168466"/>
          </a:xfrm>
          <a:prstGeom prst="rect">
            <a:avLst/>
          </a:prstGeom>
        </p:spPr>
      </p:pic>
      <p:pic>
        <p:nvPicPr>
          <p:cNvPr id="47" name="Picture 46" descr="A circuit board with wires connected to it&#10;&#10;Description automatically generated">
            <a:extLst>
              <a:ext uri="{FF2B5EF4-FFF2-40B4-BE49-F238E27FC236}">
                <a16:creationId xmlns:a16="http://schemas.microsoft.com/office/drawing/2014/main" id="{E02FFD42-EB17-C29F-0281-DA13EB4D6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463966" y="2878085"/>
            <a:ext cx="2580249" cy="224327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46A3347-1D87-2F49-C62F-67B3D83E2DE3}"/>
              </a:ext>
            </a:extLst>
          </p:cNvPr>
          <p:cNvSpPr/>
          <p:nvPr/>
        </p:nvSpPr>
        <p:spPr>
          <a:xfrm>
            <a:off x="1320020" y="1611799"/>
            <a:ext cx="1257534" cy="5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8BBC62-2969-3264-FA68-EBCF0E84159E}"/>
              </a:ext>
            </a:extLst>
          </p:cNvPr>
          <p:cNvSpPr/>
          <p:nvPr/>
        </p:nvSpPr>
        <p:spPr>
          <a:xfrm rot="16200000">
            <a:off x="852194" y="2079626"/>
            <a:ext cx="995164" cy="5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607CD-F1D6-424F-1587-AD5D63FB21B7}"/>
              </a:ext>
            </a:extLst>
          </p:cNvPr>
          <p:cNvSpPr/>
          <p:nvPr/>
        </p:nvSpPr>
        <p:spPr>
          <a:xfrm>
            <a:off x="3575823" y="1330058"/>
            <a:ext cx="1269966" cy="5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31AE38-40C1-BE46-A120-85BD29C1EAA1}"/>
              </a:ext>
            </a:extLst>
          </p:cNvPr>
          <p:cNvSpPr/>
          <p:nvPr/>
        </p:nvSpPr>
        <p:spPr>
          <a:xfrm rot="16200000">
            <a:off x="3464029" y="1457468"/>
            <a:ext cx="283103" cy="5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6364FB-AE45-C924-E439-CA048A5B2053}"/>
              </a:ext>
            </a:extLst>
          </p:cNvPr>
          <p:cNvSpPr/>
          <p:nvPr/>
        </p:nvSpPr>
        <p:spPr>
          <a:xfrm>
            <a:off x="6415285" y="1286160"/>
            <a:ext cx="626071" cy="5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856BE99-EF7A-D62D-72B9-5E9B0E39C750}"/>
              </a:ext>
            </a:extLst>
          </p:cNvPr>
          <p:cNvSpPr/>
          <p:nvPr/>
        </p:nvSpPr>
        <p:spPr>
          <a:xfrm rot="16200000">
            <a:off x="6328848" y="2002782"/>
            <a:ext cx="1492760" cy="5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9B6B1E-FA3D-3F35-3E4C-A521803CAA37}"/>
              </a:ext>
            </a:extLst>
          </p:cNvPr>
          <p:cNvSpPr/>
          <p:nvPr/>
        </p:nvSpPr>
        <p:spPr>
          <a:xfrm>
            <a:off x="3379380" y="4831952"/>
            <a:ext cx="3300026" cy="5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77D258B-5C57-F468-F414-E7D1474C37A7}"/>
              </a:ext>
            </a:extLst>
          </p:cNvPr>
          <p:cNvSpPr/>
          <p:nvPr/>
        </p:nvSpPr>
        <p:spPr>
          <a:xfrm rot="16200000">
            <a:off x="3189875" y="4642444"/>
            <a:ext cx="438525" cy="5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9E9E7D4-E894-3148-2932-AB84FF0279BA}"/>
              </a:ext>
            </a:extLst>
          </p:cNvPr>
          <p:cNvSpPr/>
          <p:nvPr/>
        </p:nvSpPr>
        <p:spPr>
          <a:xfrm rot="16200000">
            <a:off x="4781990" y="4628156"/>
            <a:ext cx="438525" cy="5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856" name="Rectangle 1855">
            <a:extLst>
              <a:ext uri="{FF2B5EF4-FFF2-40B4-BE49-F238E27FC236}">
                <a16:creationId xmlns:a16="http://schemas.microsoft.com/office/drawing/2014/main" id="{BC0CDBC7-1454-0F57-88A4-3BC8635022CD}"/>
              </a:ext>
            </a:extLst>
          </p:cNvPr>
          <p:cNvSpPr/>
          <p:nvPr/>
        </p:nvSpPr>
        <p:spPr>
          <a:xfrm rot="16200000">
            <a:off x="4928462" y="3081004"/>
            <a:ext cx="3561404" cy="5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57" name="Rectangle 1856">
            <a:extLst>
              <a:ext uri="{FF2B5EF4-FFF2-40B4-BE49-F238E27FC236}">
                <a16:creationId xmlns:a16="http://schemas.microsoft.com/office/drawing/2014/main" id="{2A82D41D-24B7-5A4F-3405-A8DB656E647A}"/>
              </a:ext>
            </a:extLst>
          </p:cNvPr>
          <p:cNvSpPr/>
          <p:nvPr/>
        </p:nvSpPr>
        <p:spPr>
          <a:xfrm rot="16200000">
            <a:off x="1302906" y="2281701"/>
            <a:ext cx="591013" cy="59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58" name="Rectangle 1857">
            <a:extLst>
              <a:ext uri="{FF2B5EF4-FFF2-40B4-BE49-F238E27FC236}">
                <a16:creationId xmlns:a16="http://schemas.microsoft.com/office/drawing/2014/main" id="{21177BF4-F17B-4BAD-4920-8E8F9439951D}"/>
              </a:ext>
            </a:extLst>
          </p:cNvPr>
          <p:cNvSpPr/>
          <p:nvPr/>
        </p:nvSpPr>
        <p:spPr>
          <a:xfrm rot="10800000">
            <a:off x="1568657" y="1956439"/>
            <a:ext cx="3222604" cy="59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59" name="Rectangle 1858">
            <a:extLst>
              <a:ext uri="{FF2B5EF4-FFF2-40B4-BE49-F238E27FC236}">
                <a16:creationId xmlns:a16="http://schemas.microsoft.com/office/drawing/2014/main" id="{C59382D9-4F0D-5FA6-5762-29A4A82DB475}"/>
              </a:ext>
            </a:extLst>
          </p:cNvPr>
          <p:cNvSpPr/>
          <p:nvPr/>
        </p:nvSpPr>
        <p:spPr>
          <a:xfrm rot="16200000">
            <a:off x="6558589" y="2371183"/>
            <a:ext cx="755958" cy="59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62" name="Rectangle 1861">
            <a:extLst>
              <a:ext uri="{FF2B5EF4-FFF2-40B4-BE49-F238E27FC236}">
                <a16:creationId xmlns:a16="http://schemas.microsoft.com/office/drawing/2014/main" id="{4AED17C6-E366-7211-1F9C-B4DEDC1776CD}"/>
              </a:ext>
            </a:extLst>
          </p:cNvPr>
          <p:cNvSpPr/>
          <p:nvPr/>
        </p:nvSpPr>
        <p:spPr>
          <a:xfrm rot="16200000">
            <a:off x="3437177" y="4570933"/>
            <a:ext cx="295506" cy="59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63" name="Rectangle 1862">
            <a:extLst>
              <a:ext uri="{FF2B5EF4-FFF2-40B4-BE49-F238E27FC236}">
                <a16:creationId xmlns:a16="http://schemas.microsoft.com/office/drawing/2014/main" id="{039008AC-93EB-CF08-7C7C-EB550F35FB21}"/>
              </a:ext>
            </a:extLst>
          </p:cNvPr>
          <p:cNvSpPr/>
          <p:nvPr/>
        </p:nvSpPr>
        <p:spPr>
          <a:xfrm rot="16200000">
            <a:off x="4968719" y="4567517"/>
            <a:ext cx="317252" cy="59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64" name="Rectangle 1863">
            <a:extLst>
              <a:ext uri="{FF2B5EF4-FFF2-40B4-BE49-F238E27FC236}">
                <a16:creationId xmlns:a16="http://schemas.microsoft.com/office/drawing/2014/main" id="{3CBD8E82-14C2-CE69-406E-1D14CBB598A6}"/>
              </a:ext>
            </a:extLst>
          </p:cNvPr>
          <p:cNvSpPr/>
          <p:nvPr/>
        </p:nvSpPr>
        <p:spPr>
          <a:xfrm rot="16200000">
            <a:off x="5189861" y="3330275"/>
            <a:ext cx="2733850" cy="59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65" name="Rectangle 1864">
            <a:extLst>
              <a:ext uri="{FF2B5EF4-FFF2-40B4-BE49-F238E27FC236}">
                <a16:creationId xmlns:a16="http://schemas.microsoft.com/office/drawing/2014/main" id="{69B8A3F7-7ECD-5F41-F2DF-6DECD4883ED3}"/>
              </a:ext>
            </a:extLst>
          </p:cNvPr>
          <p:cNvSpPr/>
          <p:nvPr/>
        </p:nvSpPr>
        <p:spPr>
          <a:xfrm rot="10800000">
            <a:off x="3267674" y="2318500"/>
            <a:ext cx="4619025" cy="595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66" name="Rectangle 1865">
            <a:extLst>
              <a:ext uri="{FF2B5EF4-FFF2-40B4-BE49-F238E27FC236}">
                <a16:creationId xmlns:a16="http://schemas.microsoft.com/office/drawing/2014/main" id="{33BFE464-867E-5431-6705-415C7139B1F0}"/>
              </a:ext>
            </a:extLst>
          </p:cNvPr>
          <p:cNvSpPr/>
          <p:nvPr/>
        </p:nvSpPr>
        <p:spPr>
          <a:xfrm rot="5400000">
            <a:off x="7643412" y="2518955"/>
            <a:ext cx="460416" cy="595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67" name="Rectangle 1866">
            <a:extLst>
              <a:ext uri="{FF2B5EF4-FFF2-40B4-BE49-F238E27FC236}">
                <a16:creationId xmlns:a16="http://schemas.microsoft.com/office/drawing/2014/main" id="{77CF44D1-C0DC-08C7-553B-8DB83D30245C}"/>
              </a:ext>
            </a:extLst>
          </p:cNvPr>
          <p:cNvSpPr/>
          <p:nvPr/>
        </p:nvSpPr>
        <p:spPr>
          <a:xfrm rot="5400000">
            <a:off x="7562111" y="2586986"/>
            <a:ext cx="324353" cy="595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68" name="Rectangle 1867">
            <a:extLst>
              <a:ext uri="{FF2B5EF4-FFF2-40B4-BE49-F238E27FC236}">
                <a16:creationId xmlns:a16="http://schemas.microsoft.com/office/drawing/2014/main" id="{B855E114-81B1-56B2-6B39-6021661159CD}"/>
              </a:ext>
            </a:extLst>
          </p:cNvPr>
          <p:cNvSpPr/>
          <p:nvPr/>
        </p:nvSpPr>
        <p:spPr>
          <a:xfrm rot="10800000">
            <a:off x="4845788" y="2447548"/>
            <a:ext cx="2908253" cy="595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69" name="Rectangle 1868">
            <a:extLst>
              <a:ext uri="{FF2B5EF4-FFF2-40B4-BE49-F238E27FC236}">
                <a16:creationId xmlns:a16="http://schemas.microsoft.com/office/drawing/2014/main" id="{444571AA-FFD8-161C-D378-F3C3F57CF0A1}"/>
              </a:ext>
            </a:extLst>
          </p:cNvPr>
          <p:cNvSpPr/>
          <p:nvPr/>
        </p:nvSpPr>
        <p:spPr>
          <a:xfrm rot="5400000">
            <a:off x="4456247" y="2839789"/>
            <a:ext cx="837928" cy="595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70" name="Rectangle 1869">
            <a:extLst>
              <a:ext uri="{FF2B5EF4-FFF2-40B4-BE49-F238E27FC236}">
                <a16:creationId xmlns:a16="http://schemas.microsoft.com/office/drawing/2014/main" id="{6E4103FB-C1AD-8F49-8F26-0028136F2FD1}"/>
              </a:ext>
            </a:extLst>
          </p:cNvPr>
          <p:cNvSpPr/>
          <p:nvPr/>
        </p:nvSpPr>
        <p:spPr>
          <a:xfrm rot="5400000">
            <a:off x="2821414" y="2805192"/>
            <a:ext cx="949986" cy="595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871" name="Rectangle 1870">
            <a:extLst>
              <a:ext uri="{FF2B5EF4-FFF2-40B4-BE49-F238E27FC236}">
                <a16:creationId xmlns:a16="http://schemas.microsoft.com/office/drawing/2014/main" id="{6DFBC68F-CF4C-05CD-64B9-738A288976B8}"/>
              </a:ext>
            </a:extLst>
          </p:cNvPr>
          <p:cNvSpPr/>
          <p:nvPr/>
        </p:nvSpPr>
        <p:spPr>
          <a:xfrm>
            <a:off x="368209" y="4127130"/>
            <a:ext cx="365867" cy="5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72" name="Rectangle 1871">
            <a:extLst>
              <a:ext uri="{FF2B5EF4-FFF2-40B4-BE49-F238E27FC236}">
                <a16:creationId xmlns:a16="http://schemas.microsoft.com/office/drawing/2014/main" id="{B6B46E9D-C394-7A15-5E2D-EB1F4D495643}"/>
              </a:ext>
            </a:extLst>
          </p:cNvPr>
          <p:cNvSpPr/>
          <p:nvPr/>
        </p:nvSpPr>
        <p:spPr>
          <a:xfrm>
            <a:off x="362349" y="4460454"/>
            <a:ext cx="365867" cy="595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73" name="Rectangle 1872">
            <a:extLst>
              <a:ext uri="{FF2B5EF4-FFF2-40B4-BE49-F238E27FC236}">
                <a16:creationId xmlns:a16="http://schemas.microsoft.com/office/drawing/2014/main" id="{0540395B-9503-D1F0-EA6D-0E7218E03872}"/>
              </a:ext>
            </a:extLst>
          </p:cNvPr>
          <p:cNvSpPr/>
          <p:nvPr/>
        </p:nvSpPr>
        <p:spPr>
          <a:xfrm>
            <a:off x="362839" y="4755899"/>
            <a:ext cx="365867" cy="595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75" name="Google Shape;543;p21">
            <a:extLst>
              <a:ext uri="{FF2B5EF4-FFF2-40B4-BE49-F238E27FC236}">
                <a16:creationId xmlns:a16="http://schemas.microsoft.com/office/drawing/2014/main" id="{65238CC4-1610-5457-7891-53B46345EFF6}"/>
              </a:ext>
            </a:extLst>
          </p:cNvPr>
          <p:cNvSpPr txBox="1"/>
          <p:nvPr/>
        </p:nvSpPr>
        <p:spPr>
          <a:xfrm>
            <a:off x="730996" y="3957128"/>
            <a:ext cx="731721" cy="36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VCC</a:t>
            </a:r>
          </a:p>
        </p:txBody>
      </p:sp>
      <p:sp>
        <p:nvSpPr>
          <p:cNvPr id="1877" name="Google Shape;543;p21">
            <a:extLst>
              <a:ext uri="{FF2B5EF4-FFF2-40B4-BE49-F238E27FC236}">
                <a16:creationId xmlns:a16="http://schemas.microsoft.com/office/drawing/2014/main" id="{EE7C0657-DE5E-069B-1494-9105A8E40996}"/>
              </a:ext>
            </a:extLst>
          </p:cNvPr>
          <p:cNvSpPr txBox="1"/>
          <p:nvPr/>
        </p:nvSpPr>
        <p:spPr>
          <a:xfrm>
            <a:off x="728216" y="4285728"/>
            <a:ext cx="731721" cy="36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GND</a:t>
            </a:r>
          </a:p>
        </p:txBody>
      </p:sp>
      <p:sp>
        <p:nvSpPr>
          <p:cNvPr id="1878" name="Google Shape;543;p21">
            <a:extLst>
              <a:ext uri="{FF2B5EF4-FFF2-40B4-BE49-F238E27FC236}">
                <a16:creationId xmlns:a16="http://schemas.microsoft.com/office/drawing/2014/main" id="{C0AB34CE-743D-D8AB-1C88-D76969C1789C}"/>
              </a:ext>
            </a:extLst>
          </p:cNvPr>
          <p:cNvSpPr txBox="1"/>
          <p:nvPr/>
        </p:nvSpPr>
        <p:spPr>
          <a:xfrm>
            <a:off x="735258" y="4589674"/>
            <a:ext cx="731721" cy="36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SIG</a:t>
            </a:r>
          </a:p>
        </p:txBody>
      </p:sp>
      <p:pic>
        <p:nvPicPr>
          <p:cNvPr id="1880" name="Picture 1879" descr="A wifi symbol on a black background&#10;&#10;Description automatically generated">
            <a:extLst>
              <a:ext uri="{FF2B5EF4-FFF2-40B4-BE49-F238E27FC236}">
                <a16:creationId xmlns:a16="http://schemas.microsoft.com/office/drawing/2014/main" id="{03EE3C34-BFC0-3D42-E118-453E7A3D7E2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 rot="1732604">
            <a:off x="8166186" y="1949455"/>
            <a:ext cx="968891" cy="9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0" grpId="0" animBg="1"/>
      <p:bldP spid="1861" grpId="0" animBg="1"/>
      <p:bldP spid="1908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856" grpId="0" animBg="1"/>
      <p:bldP spid="1857" grpId="0" animBg="1"/>
      <p:bldP spid="1858" grpId="0" animBg="1"/>
      <p:bldP spid="1859" grpId="0" animBg="1"/>
      <p:bldP spid="1862" grpId="0" animBg="1"/>
      <p:bldP spid="1863" grpId="0" animBg="1"/>
      <p:bldP spid="1864" grpId="0" animBg="1"/>
      <p:bldP spid="1865" grpId="0" animBg="1"/>
      <p:bldP spid="1866" grpId="0" animBg="1"/>
      <p:bldP spid="1867" grpId="0" animBg="1"/>
      <p:bldP spid="1868" grpId="0" animBg="1"/>
      <p:bldP spid="1869" grpId="0" animBg="1"/>
      <p:bldP spid="1870" grpId="0" animBg="1"/>
    </p:bldLst>
  </p:timing>
</p:sld>
</file>

<file path=ppt/theme/theme1.xml><?xml version="1.0" encoding="utf-8"?>
<a:theme xmlns:a="http://schemas.openxmlformats.org/drawingml/2006/main" name="Robotic Workshop Infographics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819</Words>
  <Application>Microsoft Office PowerPoint</Application>
  <PresentationFormat>On-screen Show (16:9)</PresentationFormat>
  <Paragraphs>165</Paragraphs>
  <Slides>21</Slides>
  <Notes>10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Poppins</vt:lpstr>
      <vt:lpstr>Wingdings</vt:lpstr>
      <vt:lpstr>Palanquin Dark</vt:lpstr>
      <vt:lpstr>Poppins Black</vt:lpstr>
      <vt:lpstr>Arial</vt:lpstr>
      <vt:lpstr>Robotic Workshop Infographics by Slidesgo</vt:lpstr>
      <vt:lpstr>SPHERO BOT – MSRR</vt:lpstr>
      <vt:lpstr>INTRODUCTION</vt:lpstr>
      <vt:lpstr>DELIVERABLES</vt:lpstr>
      <vt:lpstr>WORK DISTRIBUTION</vt:lpstr>
      <vt:lpstr>MECHANICAL DESIGN OVERVIEW</vt:lpstr>
      <vt:lpstr>DESIGN &amp; FABRICATION</vt:lpstr>
      <vt:lpstr>DESIGN CHALLENGES</vt:lpstr>
      <vt:lpstr>MOTION &amp; STRUCTURAL STABILITY</vt:lpstr>
      <vt:lpstr>ELECTRICAL DESIGN</vt:lpstr>
      <vt:lpstr>SYSTEM INTEGRATION</vt:lpstr>
      <vt:lpstr>USER INTERFACE</vt:lpstr>
      <vt:lpstr>ESP32-WIFI-MANAGER</vt:lpstr>
      <vt:lpstr>OTA – OVER THE AIR</vt:lpstr>
      <vt:lpstr>OTA UPDATES</vt:lpstr>
      <vt:lpstr>ESP - NOW</vt:lpstr>
      <vt:lpstr>PEER-PEER HANDSHAKE</vt:lpstr>
      <vt:lpstr>SERVO CONTROL</vt:lpstr>
      <vt:lpstr>LOCALIZATION</vt:lpstr>
      <vt:lpstr>RECONFIGURATION ALGORITHMS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Mohamed Nalim</cp:lastModifiedBy>
  <cp:revision>79</cp:revision>
  <dcterms:modified xsi:type="dcterms:W3CDTF">2025-02-04T09:55:20Z</dcterms:modified>
</cp:coreProperties>
</file>